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91"/>
  </p:notesMasterIdLst>
  <p:sldIdLst>
    <p:sldId id="256" r:id="rId2"/>
    <p:sldId id="265" r:id="rId3"/>
    <p:sldId id="332" r:id="rId4"/>
    <p:sldId id="342" r:id="rId5"/>
    <p:sldId id="341" r:id="rId6"/>
    <p:sldId id="277" r:id="rId7"/>
    <p:sldId id="259" r:id="rId8"/>
    <p:sldId id="261" r:id="rId9"/>
    <p:sldId id="303" r:id="rId10"/>
    <p:sldId id="347" r:id="rId11"/>
    <p:sldId id="344" r:id="rId12"/>
    <p:sldId id="262" r:id="rId13"/>
    <p:sldId id="346" r:id="rId14"/>
    <p:sldId id="263" r:id="rId15"/>
    <p:sldId id="264" r:id="rId16"/>
    <p:sldId id="343" r:id="rId17"/>
    <p:sldId id="258" r:id="rId18"/>
    <p:sldId id="266" r:id="rId19"/>
    <p:sldId id="257" r:id="rId20"/>
    <p:sldId id="270" r:id="rId21"/>
    <p:sldId id="267" r:id="rId22"/>
    <p:sldId id="296" r:id="rId23"/>
    <p:sldId id="312" r:id="rId24"/>
    <p:sldId id="313" r:id="rId25"/>
    <p:sldId id="304" r:id="rId26"/>
    <p:sldId id="314" r:id="rId27"/>
    <p:sldId id="305" r:id="rId28"/>
    <p:sldId id="315" r:id="rId29"/>
    <p:sldId id="306" r:id="rId30"/>
    <p:sldId id="316" r:id="rId31"/>
    <p:sldId id="307" r:id="rId32"/>
    <p:sldId id="317" r:id="rId33"/>
    <p:sldId id="308" r:id="rId34"/>
    <p:sldId id="318" r:id="rId35"/>
    <p:sldId id="330" r:id="rId36"/>
    <p:sldId id="309" r:id="rId37"/>
    <p:sldId id="320" r:id="rId38"/>
    <p:sldId id="319" r:id="rId39"/>
    <p:sldId id="310" r:id="rId40"/>
    <p:sldId id="311" r:id="rId41"/>
    <p:sldId id="321" r:id="rId42"/>
    <p:sldId id="323" r:id="rId43"/>
    <p:sldId id="331" r:id="rId44"/>
    <p:sldId id="322" r:id="rId45"/>
    <p:sldId id="324" r:id="rId46"/>
    <p:sldId id="325" r:id="rId47"/>
    <p:sldId id="326" r:id="rId48"/>
    <p:sldId id="329" r:id="rId49"/>
    <p:sldId id="327" r:id="rId50"/>
    <p:sldId id="268" r:id="rId51"/>
    <p:sldId id="272" r:id="rId52"/>
    <p:sldId id="297" r:id="rId53"/>
    <p:sldId id="269" r:id="rId54"/>
    <p:sldId id="273" r:id="rId55"/>
    <p:sldId id="275" r:id="rId56"/>
    <p:sldId id="274" r:id="rId57"/>
    <p:sldId id="276" r:id="rId58"/>
    <p:sldId id="278" r:id="rId59"/>
    <p:sldId id="271" r:id="rId60"/>
    <p:sldId id="333" r:id="rId61"/>
    <p:sldId id="280" r:id="rId62"/>
    <p:sldId id="281" r:id="rId63"/>
    <p:sldId id="335" r:id="rId64"/>
    <p:sldId id="336" r:id="rId65"/>
    <p:sldId id="337" r:id="rId66"/>
    <p:sldId id="339" r:id="rId67"/>
    <p:sldId id="340" r:id="rId68"/>
    <p:sldId id="334" r:id="rId69"/>
    <p:sldId id="282" r:id="rId70"/>
    <p:sldId id="283" r:id="rId71"/>
    <p:sldId id="285" r:id="rId72"/>
    <p:sldId id="286" r:id="rId73"/>
    <p:sldId id="287" r:id="rId74"/>
    <p:sldId id="288" r:id="rId75"/>
    <p:sldId id="289" r:id="rId76"/>
    <p:sldId id="290" r:id="rId77"/>
    <p:sldId id="291" r:id="rId78"/>
    <p:sldId id="293" r:id="rId79"/>
    <p:sldId id="294" r:id="rId80"/>
    <p:sldId id="295" r:id="rId81"/>
    <p:sldId id="284" r:id="rId82"/>
    <p:sldId id="292" r:id="rId83"/>
    <p:sldId id="338" r:id="rId84"/>
    <p:sldId id="299" r:id="rId85"/>
    <p:sldId id="298" r:id="rId86"/>
    <p:sldId id="300" r:id="rId87"/>
    <p:sldId id="301" r:id="rId88"/>
    <p:sldId id="302" r:id="rId89"/>
    <p:sldId id="279" r:id="rId90"/>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6" autoAdjust="0"/>
    <p:restoredTop sz="94660"/>
  </p:normalViewPr>
  <p:slideViewPr>
    <p:cSldViewPr snapToGrid="0">
      <p:cViewPr varScale="1">
        <p:scale>
          <a:sx n="80" d="100"/>
          <a:sy n="80" d="100"/>
        </p:scale>
        <p:origin x="-84" y="-702"/>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8"/>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70938" y="0"/>
            <a:ext cx="3037840" cy="463408"/>
          </a:xfrm>
          <a:prstGeom prst="rect">
            <a:avLst/>
          </a:prstGeom>
        </p:spPr>
        <p:txBody>
          <a:bodyPr vert="horz" lIns="92830" tIns="46415" rIns="92830" bIns="46415" rtlCol="0"/>
          <a:lstStyle>
            <a:lvl1pPr algn="r">
              <a:defRPr sz="1200"/>
            </a:lvl1pPr>
          </a:lstStyle>
          <a:p>
            <a:fld id="{ED45B98A-A748-4B95-ACA3-F8B470682C1B}" type="datetimeFigureOut">
              <a:rPr lang="en-US" smtClean="0"/>
              <a:t>10/28/2015</a:t>
            </a:fld>
            <a:endParaRPr lang="en-US"/>
          </a:p>
        </p:txBody>
      </p:sp>
      <p:sp>
        <p:nvSpPr>
          <p:cNvPr id="4" name="Slide Image Placeholder 3"/>
          <p:cNvSpPr>
            <a:spLocks noGrp="1" noRot="1" noChangeAspect="1"/>
          </p:cNvSpPr>
          <p:nvPr>
            <p:ph type="sldImg" idx="2"/>
          </p:nvPr>
        </p:nvSpPr>
        <p:spPr>
          <a:xfrm>
            <a:off x="733425" y="1154113"/>
            <a:ext cx="5543550" cy="3117850"/>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2830" tIns="46415" rIns="92830" bIns="4641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9"/>
            <a:ext cx="3037840" cy="463407"/>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9"/>
            <a:ext cx="3037840" cy="463407"/>
          </a:xfrm>
          <a:prstGeom prst="rect">
            <a:avLst/>
          </a:prstGeom>
        </p:spPr>
        <p:txBody>
          <a:bodyPr vert="horz" lIns="92830" tIns="46415" rIns="92830" bIns="46415" rtlCol="0" anchor="b"/>
          <a:lstStyle>
            <a:lvl1pPr algn="r">
              <a:defRPr sz="1200"/>
            </a:lvl1pPr>
          </a:lstStyle>
          <a:p>
            <a:fld id="{B7391667-BE1E-4EE4-ACD0-C7BD8FE846DA}" type="slidenum">
              <a:rPr lang="en-US" smtClean="0"/>
              <a:t>‹#›</a:t>
            </a:fld>
            <a:endParaRPr lang="en-US"/>
          </a:p>
        </p:txBody>
      </p:sp>
    </p:spTree>
    <p:extLst>
      <p:ext uri="{BB962C8B-B14F-4D97-AF65-F5344CB8AC3E}">
        <p14:creationId xmlns:p14="http://schemas.microsoft.com/office/powerpoint/2010/main" val="1593135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075" indent="-232075">
              <a:buAutoNum type="arabicPeriod"/>
            </a:pPr>
            <a:r>
              <a:rPr lang="en-US" baseline="0" dirty="0" smtClean="0"/>
              <a:t>Review planning Process (5 min)- This will bring members who missed the first session up to speed.</a:t>
            </a:r>
          </a:p>
          <a:p>
            <a:pPr marL="232075" indent="-232075">
              <a:buAutoNum type="arabicPeriod"/>
            </a:pPr>
            <a:r>
              <a:rPr lang="en-US" baseline="0" dirty="0" smtClean="0"/>
              <a:t>Facilities Presentation (40 min)- This is a comprehensive presentation of the findings of the facilities study conducted by ATSR</a:t>
            </a:r>
          </a:p>
          <a:p>
            <a:pPr marL="232075" indent="-232075">
              <a:buAutoNum type="arabicPeriod"/>
            </a:pPr>
            <a:r>
              <a:rPr lang="en-US" baseline="0" dirty="0" smtClean="0"/>
              <a:t>Large Group (15 min)- This is a ‘quick take’ feedback loop.  All committee members are asked to reflect on what they heard and its implications.</a:t>
            </a:r>
          </a:p>
          <a:p>
            <a:pPr marL="232075" indent="-232075">
              <a:buAutoNum type="arabicPeriod"/>
            </a:pPr>
            <a:r>
              <a:rPr lang="en-US" baseline="0" dirty="0" smtClean="0"/>
              <a:t>Finance/Facility Presentation (20 min)- This is a presentation by either the Superintendent and/or Representatives from Drown Assoc.</a:t>
            </a:r>
          </a:p>
          <a:p>
            <a:pPr marL="232075" indent="-232075">
              <a:buAutoNum type="arabicPeriod"/>
            </a:pPr>
            <a:r>
              <a:rPr lang="en-US" baseline="0" dirty="0" smtClean="0"/>
              <a:t>Large Group (15 min)- This is a ‘quick takeaway’ session where committee gives feedback related to what they have heard and what it means</a:t>
            </a:r>
          </a:p>
          <a:p>
            <a:pPr marL="232075" indent="-232075">
              <a:buAutoNum type="arabicPeriod"/>
            </a:pPr>
            <a:r>
              <a:rPr lang="en-US" baseline="0" dirty="0" smtClean="0"/>
              <a:t>Next Steps (10 min)- Review of planning calendar.  Also address any ‘unresolved’ issues.</a:t>
            </a:r>
          </a:p>
          <a:p>
            <a:r>
              <a:rPr lang="en-US" baseline="0" dirty="0" smtClean="0"/>
              <a:t>Total anticipated time:  105 minutes</a:t>
            </a:r>
          </a:p>
          <a:p>
            <a:pPr marL="232075" indent="-232075">
              <a:buAutoNum type="arabicPeriod"/>
            </a:pPr>
            <a:endParaRPr lang="en-US" dirty="0"/>
          </a:p>
        </p:txBody>
      </p:sp>
      <p:sp>
        <p:nvSpPr>
          <p:cNvPr id="4" name="Slide Number Placeholder 3"/>
          <p:cNvSpPr>
            <a:spLocks noGrp="1"/>
          </p:cNvSpPr>
          <p:nvPr>
            <p:ph type="sldNum" sz="quarter" idx="10"/>
          </p:nvPr>
        </p:nvSpPr>
        <p:spPr/>
        <p:txBody>
          <a:bodyPr/>
          <a:lstStyle/>
          <a:p>
            <a:fld id="{B7391667-BE1E-4EE4-ACD0-C7BD8FE846DA}" type="slidenum">
              <a:rPr lang="en-US" smtClean="0"/>
              <a:t>2</a:t>
            </a:fld>
            <a:endParaRPr lang="en-US"/>
          </a:p>
        </p:txBody>
      </p:sp>
    </p:spTree>
    <p:extLst>
      <p:ext uri="{BB962C8B-B14F-4D97-AF65-F5344CB8AC3E}">
        <p14:creationId xmlns:p14="http://schemas.microsoft.com/office/powerpoint/2010/main" val="3939211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first meeting, the committee becomes acquainted with their task and begins to ‘experience’ the planning process.</a:t>
            </a:r>
          </a:p>
          <a:p>
            <a:pPr marL="232075" indent="-232075">
              <a:buFont typeface="+mj-lt"/>
              <a:buAutoNum type="arabicPeriod"/>
            </a:pPr>
            <a:r>
              <a:rPr lang="en-US" baseline="0" dirty="0" smtClean="0"/>
              <a:t>ATSR Introductions (10 min.) Facilitators will introduce themselves including related background experiences.  Dean will talk more broadly about ATSR.</a:t>
            </a:r>
          </a:p>
          <a:p>
            <a:pPr marL="232075" indent="-232075">
              <a:buFont typeface="+mj-lt"/>
              <a:buAutoNum type="arabicPeriod"/>
            </a:pPr>
            <a:r>
              <a:rPr lang="en-US" baseline="0" dirty="0" smtClean="0"/>
              <a:t>Overview (10 min.)  Facilitator will go over the charge of the committee and respond to any questions.</a:t>
            </a:r>
          </a:p>
          <a:p>
            <a:pPr marL="232075" indent="-232075">
              <a:buFont typeface="+mj-lt"/>
              <a:buAutoNum type="arabicPeriod"/>
            </a:pPr>
            <a:r>
              <a:rPr lang="en-US" baseline="0" dirty="0" smtClean="0"/>
              <a:t>Committee Introductions (30 min) These introductions are actually the first exercise.  Committee members will be asked to make a simple statement of ‘what they hope the outcome’ of the committee work will be.  This information will provide direction for future meetings for ATSR as well as be a ‘display’ of the congruence of expectations.  </a:t>
            </a:r>
          </a:p>
          <a:p>
            <a:pPr marL="232075" indent="-232075">
              <a:buFont typeface="+mj-lt"/>
              <a:buAutoNum type="arabicPeriod"/>
            </a:pPr>
            <a:r>
              <a:rPr lang="en-US" baseline="0" dirty="0" smtClean="0"/>
              <a:t>A Little History (15 min)- is a presentation of the changing nature of education.  It will ‘merged’ with the history of building changes in R-P; showing the relationship between building and programs.</a:t>
            </a:r>
          </a:p>
          <a:p>
            <a:pPr marL="232075" indent="-232075">
              <a:buFont typeface="+mj-lt"/>
              <a:buAutoNum type="arabicPeriod"/>
            </a:pPr>
            <a:r>
              <a:rPr lang="en-US" baseline="0" dirty="0" smtClean="0"/>
              <a:t>Small Group (30 min) This activity is designed to introduce the committee to the small group process and developing a consensus.  If time allows, the groups will be asked to respond to the question “How did we get there?”</a:t>
            </a:r>
          </a:p>
          <a:p>
            <a:pPr marL="232075" indent="-232075">
              <a:buFont typeface="+mj-lt"/>
              <a:buAutoNum type="arabicPeriod"/>
            </a:pPr>
            <a:r>
              <a:rPr lang="en-US" baseline="0" dirty="0" smtClean="0"/>
              <a:t>Critical Information (5 min)- This is a large group feedback loop designed to provide the facilitators with a ‘to do’ list that ensures the committee has the kind and quality of information they need to make a decision.</a:t>
            </a:r>
          </a:p>
          <a:p>
            <a:pPr marL="232075" indent="-232075">
              <a:buFont typeface="+mj-lt"/>
              <a:buAutoNum type="arabicPeriod"/>
            </a:pPr>
            <a:r>
              <a:rPr lang="en-US" baseline="0" dirty="0" smtClean="0"/>
              <a:t>Calendar (5 min)- This is a quick review of the calendar and affirmation of dates.  </a:t>
            </a:r>
          </a:p>
          <a:p>
            <a:r>
              <a:rPr lang="en-US" baseline="0" dirty="0" smtClean="0"/>
              <a:t>Total Planning Time 105 minutes</a:t>
            </a:r>
          </a:p>
        </p:txBody>
      </p:sp>
      <p:sp>
        <p:nvSpPr>
          <p:cNvPr id="4" name="Slide Number Placeholder 3"/>
          <p:cNvSpPr>
            <a:spLocks noGrp="1"/>
          </p:cNvSpPr>
          <p:nvPr>
            <p:ph type="sldNum" sz="quarter" idx="10"/>
          </p:nvPr>
        </p:nvSpPr>
        <p:spPr/>
        <p:txBody>
          <a:bodyPr/>
          <a:lstStyle/>
          <a:p>
            <a:fld id="{B7391667-BE1E-4EE4-ACD0-C7BD8FE846DA}" type="slidenum">
              <a:rPr lang="en-US" smtClean="0"/>
              <a:t>19</a:t>
            </a:fld>
            <a:endParaRPr lang="en-US"/>
          </a:p>
        </p:txBody>
      </p:sp>
    </p:spTree>
    <p:extLst>
      <p:ext uri="{BB962C8B-B14F-4D97-AF65-F5344CB8AC3E}">
        <p14:creationId xmlns:p14="http://schemas.microsoft.com/office/powerpoint/2010/main" val="3495920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075" indent="-232075">
              <a:buAutoNum type="arabicPeriod"/>
            </a:pPr>
            <a:r>
              <a:rPr lang="en-US" dirty="0" smtClean="0"/>
              <a:t>Review of Planning Process (5 min)- Briefly review the ‘charge’ of committee and the work completed to date.</a:t>
            </a:r>
          </a:p>
          <a:p>
            <a:pPr marL="232075" indent="-232075">
              <a:buAutoNum type="arabicPeriod"/>
            </a:pPr>
            <a:r>
              <a:rPr lang="en-US" dirty="0" smtClean="0"/>
              <a:t>Education Evolving (15 min)- Brings</a:t>
            </a:r>
            <a:r>
              <a:rPr lang="en-US" baseline="0" dirty="0" smtClean="0"/>
              <a:t> back some of the ‘history’ of educational change from the first meeting and lays the foundation for the ‘directions’ presentation later in the meeting by describing the many changes in the teaching/learning process.</a:t>
            </a:r>
          </a:p>
          <a:p>
            <a:pPr marL="232075" indent="-232075">
              <a:buAutoNum type="arabicPeriod"/>
            </a:pPr>
            <a:r>
              <a:rPr lang="en-US" baseline="0" dirty="0" smtClean="0"/>
              <a:t>Large Group (10 min)- This is a ‘quick takeaway’ activity that gets committee members to reflect on what they just heard and identify ‘key themes’.  These ideas will become the underpinnings against which future options are measured.</a:t>
            </a:r>
          </a:p>
          <a:p>
            <a:pPr marL="232075" indent="-232075">
              <a:buAutoNum type="arabicPeriod"/>
            </a:pPr>
            <a:r>
              <a:rPr lang="en-US" baseline="0" dirty="0" smtClean="0"/>
              <a:t>New Directions- (15 min) This is a presentation that shows how spaces are now being designed to accommodate the changes in learning</a:t>
            </a:r>
          </a:p>
          <a:p>
            <a:pPr marL="232075" indent="-232075">
              <a:buAutoNum type="arabicPeriod"/>
            </a:pPr>
            <a:r>
              <a:rPr lang="en-US" baseline="0" dirty="0" smtClean="0"/>
              <a:t>Large Group- (45 min) Committee members will use a variety of ‘stuff’ to create their own learning spaces.  It’s a ‘hands on’ approach that helps people to see the possibilities.</a:t>
            </a:r>
          </a:p>
          <a:p>
            <a:pPr marL="232075" indent="-232075">
              <a:buAutoNum type="arabicPeriod"/>
            </a:pPr>
            <a:r>
              <a:rPr lang="en-US" baseline="0" dirty="0" smtClean="0"/>
              <a:t>Solutions (15 min)- This is a review of the previous solutions that have been given consideration</a:t>
            </a:r>
          </a:p>
          <a:p>
            <a:pPr marL="232075" indent="-232075">
              <a:buAutoNum type="arabicPeriod"/>
            </a:pPr>
            <a:r>
              <a:rPr lang="en-US" baseline="0" dirty="0" smtClean="0"/>
              <a:t>Measuring Up (15 min)- Force Field Analysis; overlaying current solutions against ‘vision’ for schools</a:t>
            </a:r>
          </a:p>
          <a:p>
            <a:pPr marL="232075" indent="-232075">
              <a:buAutoNum type="arabicPeriod"/>
            </a:pPr>
            <a:r>
              <a:rPr lang="en-US" baseline="0" dirty="0" smtClean="0"/>
              <a:t>Next Steps (5 min)- A review of the planning calendar and a look ahead</a:t>
            </a:r>
          </a:p>
          <a:p>
            <a:r>
              <a:rPr lang="en-US" baseline="0" dirty="0" smtClean="0"/>
              <a:t>Time for planning process:  105 minutes</a:t>
            </a:r>
          </a:p>
          <a:p>
            <a:r>
              <a:rPr lang="en-US" baseline="0" dirty="0" smtClean="0"/>
              <a:t>Note:  Between this session and the next, a Monkey survey will be sent out to participants.  Information gathered will include thoughts about adequacy of existing facilities as well as past solutions.</a:t>
            </a:r>
            <a:endParaRPr lang="en-US" dirty="0" smtClean="0"/>
          </a:p>
          <a:p>
            <a:pPr marL="232075" indent="-232075">
              <a:buAutoNum type="arabicPeriod"/>
            </a:pPr>
            <a:endParaRPr lang="en-US" dirty="0"/>
          </a:p>
        </p:txBody>
      </p:sp>
      <p:sp>
        <p:nvSpPr>
          <p:cNvPr id="4" name="Slide Number Placeholder 3"/>
          <p:cNvSpPr>
            <a:spLocks noGrp="1"/>
          </p:cNvSpPr>
          <p:nvPr>
            <p:ph type="sldNum" sz="quarter" idx="10"/>
          </p:nvPr>
        </p:nvSpPr>
        <p:spPr/>
        <p:txBody>
          <a:bodyPr/>
          <a:lstStyle/>
          <a:p>
            <a:fld id="{B7391667-BE1E-4EE4-ACD0-C7BD8FE846DA}" type="slidenum">
              <a:rPr lang="en-US" smtClean="0"/>
              <a:t>56</a:t>
            </a:fld>
            <a:endParaRPr lang="en-US"/>
          </a:p>
        </p:txBody>
      </p:sp>
    </p:spTree>
    <p:extLst>
      <p:ext uri="{BB962C8B-B14F-4D97-AF65-F5344CB8AC3E}">
        <p14:creationId xmlns:p14="http://schemas.microsoft.com/office/powerpoint/2010/main" val="3036859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075" indent="-232075">
              <a:buAutoNum type="arabicPeriod"/>
            </a:pPr>
            <a:r>
              <a:rPr lang="en-US" dirty="0" smtClean="0"/>
              <a:t>Planning Review</a:t>
            </a:r>
            <a:r>
              <a:rPr lang="en-US" baseline="0" dirty="0" smtClean="0"/>
              <a:t> (5 min)- A simple review of the planning process</a:t>
            </a:r>
          </a:p>
          <a:p>
            <a:pPr marL="232075" indent="-232075">
              <a:buAutoNum type="arabicPeriod"/>
            </a:pPr>
            <a:r>
              <a:rPr lang="en-US" baseline="0" dirty="0" smtClean="0"/>
              <a:t>Survey Results (15 min)- The survey should provide excellent feedback and clarify the most critical questions.  The first half of the survey will help define parameters such as space priorities and funding.  The second part of the survey will provide clarity related to the various options.</a:t>
            </a:r>
          </a:p>
          <a:p>
            <a:pPr marL="232075" indent="-232075">
              <a:buAutoNum type="arabicPeriod"/>
            </a:pPr>
            <a:r>
              <a:rPr lang="en-US" baseline="0" dirty="0" smtClean="0"/>
              <a:t>Option Review (15 min)- The top 3 options will be thoroughly reviewed</a:t>
            </a:r>
          </a:p>
          <a:p>
            <a:pPr marL="232075" indent="-232075">
              <a:buAutoNum type="arabicPeriod"/>
            </a:pPr>
            <a:r>
              <a:rPr lang="en-US" baseline="0" dirty="0" smtClean="0"/>
              <a:t>Force Field/Force Choice (30 min)- Each small group will look at positives and negatives for top three options and report to large group.  Based upon the results, a final solution will be determined.</a:t>
            </a:r>
          </a:p>
          <a:p>
            <a:pPr marL="232075" indent="-232075">
              <a:buAutoNum type="arabicPeriod"/>
            </a:pPr>
            <a:r>
              <a:rPr lang="en-US" baseline="0" dirty="0" smtClean="0"/>
              <a:t>Consensus (10 min.)- Large group discussion</a:t>
            </a:r>
          </a:p>
          <a:p>
            <a:pPr marL="232075" indent="-232075">
              <a:buAutoNum type="arabicPeriod"/>
            </a:pPr>
            <a:r>
              <a:rPr lang="en-US" baseline="0" dirty="0" smtClean="0"/>
              <a:t>School Board Recommendation (20 min)- Small group (if necessary) develops a final recommendation for Board approval</a:t>
            </a:r>
          </a:p>
          <a:p>
            <a:pPr marL="232075" indent="-232075">
              <a:buAutoNum type="arabicPeriod"/>
            </a:pPr>
            <a:r>
              <a:rPr lang="en-US" baseline="0" dirty="0" smtClean="0"/>
              <a:t>Next Steps (10 min)- Review all of the work and discuss the importance of creating a ‘pathway to success’ for board consideration</a:t>
            </a:r>
          </a:p>
          <a:p>
            <a:r>
              <a:rPr lang="en-US" b="1" baseline="0" dirty="0" smtClean="0"/>
              <a:t>Total Planning Time:  105 minutes</a:t>
            </a:r>
          </a:p>
        </p:txBody>
      </p:sp>
      <p:sp>
        <p:nvSpPr>
          <p:cNvPr id="4" name="Slide Number Placeholder 3"/>
          <p:cNvSpPr>
            <a:spLocks noGrp="1"/>
          </p:cNvSpPr>
          <p:nvPr>
            <p:ph type="sldNum" sz="quarter" idx="10"/>
          </p:nvPr>
        </p:nvSpPr>
        <p:spPr/>
        <p:txBody>
          <a:bodyPr/>
          <a:lstStyle/>
          <a:p>
            <a:fld id="{B7391667-BE1E-4EE4-ACD0-C7BD8FE846DA}" type="slidenum">
              <a:rPr lang="en-US" smtClean="0"/>
              <a:t>73</a:t>
            </a:fld>
            <a:endParaRPr lang="en-US"/>
          </a:p>
        </p:txBody>
      </p:sp>
    </p:spTree>
    <p:extLst>
      <p:ext uri="{BB962C8B-B14F-4D97-AF65-F5344CB8AC3E}">
        <p14:creationId xmlns:p14="http://schemas.microsoft.com/office/powerpoint/2010/main" val="1900170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075" indent="-232075">
              <a:buAutoNum type="arabicPeriod"/>
            </a:pPr>
            <a:r>
              <a:rPr lang="en-US" dirty="0" smtClean="0"/>
              <a:t>Review Recommendation to the Board (10 min)</a:t>
            </a:r>
          </a:p>
          <a:p>
            <a:pPr marL="232075" indent="-232075">
              <a:buAutoNum type="arabicPeriod"/>
            </a:pPr>
            <a:r>
              <a:rPr lang="en-US" dirty="0" smtClean="0"/>
              <a:t>Identify Steps leading to successful bond levy (Whatever Time Needed!)</a:t>
            </a:r>
          </a:p>
          <a:p>
            <a:pPr marL="232075" indent="-232075">
              <a:buAutoNum type="arabicPeriod"/>
            </a:pPr>
            <a:r>
              <a:rPr lang="en-US" dirty="0" smtClean="0"/>
              <a:t>Thank You</a:t>
            </a:r>
          </a:p>
          <a:p>
            <a:pPr marL="232075" indent="-232075">
              <a:buAutoNum type="arabicPeriod"/>
            </a:pPr>
            <a:endParaRPr lang="en-US" dirty="0"/>
          </a:p>
        </p:txBody>
      </p:sp>
      <p:sp>
        <p:nvSpPr>
          <p:cNvPr id="4" name="Slide Number Placeholder 3"/>
          <p:cNvSpPr>
            <a:spLocks noGrp="1"/>
          </p:cNvSpPr>
          <p:nvPr>
            <p:ph type="sldNum" sz="quarter" idx="10"/>
          </p:nvPr>
        </p:nvSpPr>
        <p:spPr/>
        <p:txBody>
          <a:bodyPr/>
          <a:lstStyle/>
          <a:p>
            <a:fld id="{B7391667-BE1E-4EE4-ACD0-C7BD8FE846DA}" type="slidenum">
              <a:rPr lang="en-US" smtClean="0"/>
              <a:t>80</a:t>
            </a:fld>
            <a:endParaRPr lang="en-US"/>
          </a:p>
        </p:txBody>
      </p:sp>
    </p:spTree>
    <p:extLst>
      <p:ext uri="{BB962C8B-B14F-4D97-AF65-F5344CB8AC3E}">
        <p14:creationId xmlns:p14="http://schemas.microsoft.com/office/powerpoint/2010/main" val="2300260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8E8F2E8-37D2-48A6-8377-2389FC78CABC}" type="datetimeFigureOut">
              <a:rPr lang="en-US" smtClean="0"/>
              <a:t>10/28/2015</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2F1E0568-4D9A-4CCB-AA58-3290D55A7663}" type="slidenum">
              <a:rPr lang="en-US" smtClean="0"/>
              <a:t>‹#›</a:t>
            </a:fld>
            <a:endParaRPr lang="en-US"/>
          </a:p>
        </p:txBody>
      </p:sp>
    </p:spTree>
    <p:extLst>
      <p:ext uri="{BB962C8B-B14F-4D97-AF65-F5344CB8AC3E}">
        <p14:creationId xmlns:p14="http://schemas.microsoft.com/office/powerpoint/2010/main" val="3998515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E8F2E8-37D2-48A6-8377-2389FC78CABC}" type="datetimeFigureOut">
              <a:rPr lang="en-US" smtClean="0"/>
              <a:t>10/28/2015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1E0568-4D9A-4CCB-AA58-3290D55A7663}" type="slidenum">
              <a:rPr lang="en-US" smtClean="0"/>
              <a:t>‹#›</a:t>
            </a:fld>
            <a:endParaRPr lang="en-US"/>
          </a:p>
        </p:txBody>
      </p:sp>
    </p:spTree>
    <p:extLst>
      <p:ext uri="{BB962C8B-B14F-4D97-AF65-F5344CB8AC3E}">
        <p14:creationId xmlns:p14="http://schemas.microsoft.com/office/powerpoint/2010/main" val="29643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E8F2E8-37D2-48A6-8377-2389FC78CABC}" type="datetimeFigureOut">
              <a:rPr lang="en-US" smtClean="0"/>
              <a:t>10/28/2015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1E0568-4D9A-4CCB-AA58-3290D55A7663}" type="slidenum">
              <a:rPr lang="en-US" smtClean="0"/>
              <a:t>‹#›</a:t>
            </a:fld>
            <a:endParaRPr lang="en-US"/>
          </a:p>
        </p:txBody>
      </p:sp>
    </p:spTree>
    <p:extLst>
      <p:ext uri="{BB962C8B-B14F-4D97-AF65-F5344CB8AC3E}">
        <p14:creationId xmlns:p14="http://schemas.microsoft.com/office/powerpoint/2010/main" val="13921590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E8F2E8-37D2-48A6-8377-2389FC78CABC}" type="datetimeFigureOut">
              <a:rPr lang="en-US" smtClean="0"/>
              <a:t>10/28/2015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1E0568-4D9A-4CCB-AA58-3290D55A7663}" type="slidenum">
              <a:rPr lang="en-US" smtClean="0"/>
              <a:t>‹#›</a:t>
            </a:fld>
            <a:endParaRPr lang="en-US"/>
          </a:p>
        </p:txBody>
      </p:sp>
    </p:spTree>
    <p:extLst>
      <p:ext uri="{BB962C8B-B14F-4D97-AF65-F5344CB8AC3E}">
        <p14:creationId xmlns:p14="http://schemas.microsoft.com/office/powerpoint/2010/main" val="2677007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E8F2E8-37D2-48A6-8377-2389FC78CABC}" type="datetimeFigureOut">
              <a:rPr lang="en-US" smtClean="0"/>
              <a:t>10/28/2015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1E0568-4D9A-4CCB-AA58-3290D55A7663}" type="slidenum">
              <a:rPr lang="en-US" smtClean="0"/>
              <a:t>‹#›</a:t>
            </a:fld>
            <a:endParaRPr lang="en-US"/>
          </a:p>
        </p:txBody>
      </p:sp>
    </p:spTree>
    <p:extLst>
      <p:ext uri="{BB962C8B-B14F-4D97-AF65-F5344CB8AC3E}">
        <p14:creationId xmlns:p14="http://schemas.microsoft.com/office/powerpoint/2010/main" val="7435994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E8F2E8-37D2-48A6-8377-2389FC78CABC}" type="datetimeFigureOut">
              <a:rPr lang="en-US" smtClean="0"/>
              <a:t>10/28/2015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1E0568-4D9A-4CCB-AA58-3290D55A7663}" type="slidenum">
              <a:rPr lang="en-US" smtClean="0"/>
              <a:t>‹#›</a:t>
            </a:fld>
            <a:endParaRPr lang="en-US"/>
          </a:p>
        </p:txBody>
      </p:sp>
    </p:spTree>
    <p:extLst>
      <p:ext uri="{BB962C8B-B14F-4D97-AF65-F5344CB8AC3E}">
        <p14:creationId xmlns:p14="http://schemas.microsoft.com/office/powerpoint/2010/main" val="2284929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E8F2E8-37D2-48A6-8377-2389FC78CABC}" type="datetimeFigureOut">
              <a:rPr lang="en-US" smtClean="0"/>
              <a:t>10/28/2015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1E0568-4D9A-4CCB-AA58-3290D55A7663}" type="slidenum">
              <a:rPr lang="en-US" smtClean="0"/>
              <a:t>‹#›</a:t>
            </a:fld>
            <a:endParaRPr lang="en-US"/>
          </a:p>
        </p:txBody>
      </p:sp>
    </p:spTree>
    <p:extLst>
      <p:ext uri="{BB962C8B-B14F-4D97-AF65-F5344CB8AC3E}">
        <p14:creationId xmlns:p14="http://schemas.microsoft.com/office/powerpoint/2010/main" val="730179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8E8F2E8-37D2-48A6-8377-2389FC78CABC}" type="datetimeFigureOut">
              <a:rPr lang="en-US" smtClean="0"/>
              <a:t>10/28/2015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1E0568-4D9A-4CCB-AA58-3290D55A7663}" type="slidenum">
              <a:rPr lang="en-US" smtClean="0"/>
              <a:t>‹#›</a:t>
            </a:fld>
            <a:endParaRPr lang="en-US"/>
          </a:p>
        </p:txBody>
      </p:sp>
    </p:spTree>
    <p:extLst>
      <p:ext uri="{BB962C8B-B14F-4D97-AF65-F5344CB8AC3E}">
        <p14:creationId xmlns:p14="http://schemas.microsoft.com/office/powerpoint/2010/main" val="8593699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8E8F2E8-37D2-48A6-8377-2389FC78CABC}" type="datetimeFigureOut">
              <a:rPr lang="en-US" smtClean="0"/>
              <a:t>10/28/2015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1E0568-4D9A-4CCB-AA58-3290D55A7663}" type="slidenum">
              <a:rPr lang="en-US" smtClean="0"/>
              <a:t>‹#›</a:t>
            </a:fld>
            <a:endParaRPr lang="en-US"/>
          </a:p>
        </p:txBody>
      </p:sp>
    </p:spTree>
    <p:extLst>
      <p:ext uri="{BB962C8B-B14F-4D97-AF65-F5344CB8AC3E}">
        <p14:creationId xmlns:p14="http://schemas.microsoft.com/office/powerpoint/2010/main" val="1251223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8E8F2E8-37D2-48A6-8377-2389FC78CABC}" type="datetimeFigureOut">
              <a:rPr lang="en-US" smtClean="0"/>
              <a:t>10/28/2015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2F1E0568-4D9A-4CCB-AA58-3290D55A7663}" type="slidenum">
              <a:rPr lang="en-US" smtClean="0"/>
              <a:t>‹#›</a:t>
            </a:fld>
            <a:endParaRPr lang="en-US"/>
          </a:p>
        </p:txBody>
      </p:sp>
    </p:spTree>
    <p:extLst>
      <p:ext uri="{BB962C8B-B14F-4D97-AF65-F5344CB8AC3E}">
        <p14:creationId xmlns:p14="http://schemas.microsoft.com/office/powerpoint/2010/main" val="1722000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E8F2E8-37D2-48A6-8377-2389FC78CABC}" type="datetimeFigureOut">
              <a:rPr lang="en-US" smtClean="0"/>
              <a:t>10/28/2015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1E0568-4D9A-4CCB-AA58-3290D55A7663}" type="slidenum">
              <a:rPr lang="en-US" smtClean="0"/>
              <a:t>‹#›</a:t>
            </a:fld>
            <a:endParaRPr lang="en-US"/>
          </a:p>
        </p:txBody>
      </p:sp>
    </p:spTree>
    <p:extLst>
      <p:ext uri="{BB962C8B-B14F-4D97-AF65-F5344CB8AC3E}">
        <p14:creationId xmlns:p14="http://schemas.microsoft.com/office/powerpoint/2010/main" val="1061260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8E8F2E8-37D2-48A6-8377-2389FC78CABC}" type="datetimeFigureOut">
              <a:rPr lang="en-US" smtClean="0"/>
              <a:t>10/28/2015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1E0568-4D9A-4CCB-AA58-3290D55A7663}" type="slidenum">
              <a:rPr lang="en-US" smtClean="0"/>
              <a:t>‹#›</a:t>
            </a:fld>
            <a:endParaRPr lang="en-US"/>
          </a:p>
        </p:txBody>
      </p:sp>
    </p:spTree>
    <p:extLst>
      <p:ext uri="{BB962C8B-B14F-4D97-AF65-F5344CB8AC3E}">
        <p14:creationId xmlns:p14="http://schemas.microsoft.com/office/powerpoint/2010/main" val="3029205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8E8F2E8-37D2-48A6-8377-2389FC78CABC}" type="datetimeFigureOut">
              <a:rPr lang="en-US" smtClean="0"/>
              <a:t>10/28/2015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1E0568-4D9A-4CCB-AA58-3290D55A7663}" type="slidenum">
              <a:rPr lang="en-US" smtClean="0"/>
              <a:t>‹#›</a:t>
            </a:fld>
            <a:endParaRPr lang="en-US"/>
          </a:p>
        </p:txBody>
      </p:sp>
    </p:spTree>
    <p:extLst>
      <p:ext uri="{BB962C8B-B14F-4D97-AF65-F5344CB8AC3E}">
        <p14:creationId xmlns:p14="http://schemas.microsoft.com/office/powerpoint/2010/main" val="47476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8E8F2E8-37D2-48A6-8377-2389FC78CABC}" type="datetimeFigureOut">
              <a:rPr lang="en-US" smtClean="0"/>
              <a:t>10/28/2015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1E0568-4D9A-4CCB-AA58-3290D55A7663}" type="slidenum">
              <a:rPr lang="en-US" smtClean="0"/>
              <a:t>‹#›</a:t>
            </a:fld>
            <a:endParaRPr lang="en-US"/>
          </a:p>
        </p:txBody>
      </p:sp>
    </p:spTree>
    <p:extLst>
      <p:ext uri="{BB962C8B-B14F-4D97-AF65-F5344CB8AC3E}">
        <p14:creationId xmlns:p14="http://schemas.microsoft.com/office/powerpoint/2010/main" val="2574074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E8F2E8-37D2-48A6-8377-2389FC78CABC}" type="datetimeFigureOut">
              <a:rPr lang="en-US" smtClean="0"/>
              <a:t>10/28/2015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1E0568-4D9A-4CCB-AA58-3290D55A7663}" type="slidenum">
              <a:rPr lang="en-US" smtClean="0"/>
              <a:t>‹#›</a:t>
            </a:fld>
            <a:endParaRPr lang="en-US"/>
          </a:p>
        </p:txBody>
      </p:sp>
    </p:spTree>
    <p:extLst>
      <p:ext uri="{BB962C8B-B14F-4D97-AF65-F5344CB8AC3E}">
        <p14:creationId xmlns:p14="http://schemas.microsoft.com/office/powerpoint/2010/main" val="446385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E8F2E8-37D2-48A6-8377-2389FC78CABC}" type="datetimeFigureOut">
              <a:rPr lang="en-US" smtClean="0"/>
              <a:t>10/28/2015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1E0568-4D9A-4CCB-AA58-3290D55A7663}" type="slidenum">
              <a:rPr lang="en-US" smtClean="0"/>
              <a:t>‹#›</a:t>
            </a:fld>
            <a:endParaRPr lang="en-US"/>
          </a:p>
        </p:txBody>
      </p:sp>
    </p:spTree>
    <p:extLst>
      <p:ext uri="{BB962C8B-B14F-4D97-AF65-F5344CB8AC3E}">
        <p14:creationId xmlns:p14="http://schemas.microsoft.com/office/powerpoint/2010/main" val="2156780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E8F2E8-37D2-48A6-8377-2389FC78CABC}" type="datetimeFigureOut">
              <a:rPr lang="en-US" smtClean="0"/>
              <a:t>10/28/2015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1E0568-4D9A-4CCB-AA58-3290D55A7663}" type="slidenum">
              <a:rPr lang="en-US" smtClean="0"/>
              <a:t>‹#›</a:t>
            </a:fld>
            <a:endParaRPr lang="en-US"/>
          </a:p>
        </p:txBody>
      </p:sp>
    </p:spTree>
    <p:extLst>
      <p:ext uri="{BB962C8B-B14F-4D97-AF65-F5344CB8AC3E}">
        <p14:creationId xmlns:p14="http://schemas.microsoft.com/office/powerpoint/2010/main" val="2383246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8E8F2E8-37D2-48A6-8377-2389FC78CABC}" type="datetimeFigureOut">
              <a:rPr lang="en-US" smtClean="0"/>
              <a:t>10/28/2015</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F1E0568-4D9A-4CCB-AA58-3290D55A7663}" type="slidenum">
              <a:rPr lang="en-US" smtClean="0"/>
              <a:t>‹#›</a:t>
            </a:fld>
            <a:endParaRPr lang="en-US"/>
          </a:p>
        </p:txBody>
      </p:sp>
    </p:spTree>
    <p:extLst>
      <p:ext uri="{BB962C8B-B14F-4D97-AF65-F5344CB8AC3E}">
        <p14:creationId xmlns:p14="http://schemas.microsoft.com/office/powerpoint/2010/main" val="212958051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W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W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Kq65aAYCHOw"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W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W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W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W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W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W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ted.com/talks/ken_robinson_changing_education_paradigms" TargetMode="Externa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6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W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WM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WM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WM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51311" y="839741"/>
            <a:ext cx="8574622" cy="2616199"/>
          </a:xfrm>
        </p:spPr>
        <p:txBody>
          <a:bodyPr/>
          <a:lstStyle/>
          <a:p>
            <a:r>
              <a:rPr lang="en-US"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Chippewa Falls</a:t>
            </a:r>
            <a:endParaRPr lang="en-US" dirty="0">
              <a:solidFill>
                <a:srgbClr val="FF0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Subtitle 2"/>
          <p:cNvSpPr>
            <a:spLocks noGrp="1"/>
          </p:cNvSpPr>
          <p:nvPr>
            <p:ph type="subTitle" idx="1"/>
          </p:nvPr>
        </p:nvSpPr>
        <p:spPr/>
        <p:txBody>
          <a:bodyPr/>
          <a:lstStyle/>
          <a:p>
            <a:r>
              <a:rPr lang="en-US" b="1" dirty="0" smtClean="0">
                <a:latin typeface="Arial" pitchFamily="34" charset="0"/>
                <a:cs typeface="Arial" pitchFamily="34" charset="0"/>
              </a:rPr>
              <a:t>Facilities Task Force</a:t>
            </a:r>
          </a:p>
          <a:p>
            <a:r>
              <a:rPr lang="en-US" b="1" dirty="0" smtClean="0">
                <a:latin typeface="Arial" pitchFamily="34" charset="0"/>
                <a:cs typeface="Arial" pitchFamily="34" charset="0"/>
              </a:rPr>
              <a:t>Fall 2015</a:t>
            </a:r>
            <a:endParaRPr lang="en-US" b="1" dirty="0">
              <a:latin typeface="Arial" pitchFamily="34" charset="0"/>
              <a:cs typeface="Arial" pitchFamily="34" charset="0"/>
            </a:endParaRPr>
          </a:p>
        </p:txBody>
      </p:sp>
      <p:pic>
        <p:nvPicPr>
          <p:cNvPr id="4" name="Picture 3" descr="ATS&amp;R Logo black and teal with services"/>
          <p:cNvPicPr/>
          <p:nvPr/>
        </p:nvPicPr>
        <p:blipFill>
          <a:blip r:embed="rId2">
            <a:extLst>
              <a:ext uri="{28A0092B-C50C-407E-A947-70E740481C1C}">
                <a14:useLocalDpi xmlns:a14="http://schemas.microsoft.com/office/drawing/2010/main" val="0"/>
              </a:ext>
            </a:extLst>
          </a:blip>
          <a:srcRect/>
          <a:stretch>
            <a:fillRect/>
          </a:stretch>
        </p:blipFill>
        <p:spPr bwMode="auto">
          <a:xfrm>
            <a:off x="10321121" y="6172200"/>
            <a:ext cx="1143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80458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04782" y="1364777"/>
            <a:ext cx="6248400" cy="4419600"/>
          </a:xfrm>
          <a:prstGeom prst="rect">
            <a:avLst/>
          </a:prstGeom>
          <a:noFill/>
          <a:ln>
            <a:noFill/>
          </a:ln>
        </p:spPr>
      </p:pic>
      <p:pic>
        <p:nvPicPr>
          <p:cNvPr id="4" name="Picture 3" descr="ATS&amp;R Logo black and teal with services"/>
          <p:cNvPicPr/>
          <p:nvPr/>
        </p:nvPicPr>
        <p:blipFill>
          <a:blip r:embed="rId3">
            <a:extLst>
              <a:ext uri="{28A0092B-C50C-407E-A947-70E740481C1C}">
                <a14:useLocalDpi xmlns:a14="http://schemas.microsoft.com/office/drawing/2010/main" val="0"/>
              </a:ext>
            </a:extLst>
          </a:blip>
          <a:srcRect/>
          <a:stretch>
            <a:fillRect/>
          </a:stretch>
        </p:blipFill>
        <p:spPr bwMode="auto">
          <a:xfrm>
            <a:off x="10321121" y="6172200"/>
            <a:ext cx="1143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982339" y="297955"/>
            <a:ext cx="8338782" cy="769441"/>
          </a:xfrm>
          <a:prstGeom prst="rect">
            <a:avLst/>
          </a:prstGeom>
          <a:noFill/>
        </p:spPr>
        <p:txBody>
          <a:bodyPr wrap="square" rtlCol="0">
            <a:spAutoFit/>
          </a:bodyPr>
          <a:lstStyle/>
          <a:p>
            <a:r>
              <a:rPr lang="en-US" sz="44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Education Evolving</a:t>
            </a:r>
            <a:endParaRPr lang="en-US" sz="44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6" name="TextBox 5"/>
          <p:cNvSpPr txBox="1"/>
          <p:nvPr/>
        </p:nvSpPr>
        <p:spPr>
          <a:xfrm>
            <a:off x="9253182" y="1241946"/>
            <a:ext cx="2797791" cy="4001095"/>
          </a:xfrm>
          <a:prstGeom prst="rect">
            <a:avLst/>
          </a:prstGeom>
          <a:noFill/>
        </p:spPr>
        <p:txBody>
          <a:bodyPr wrap="square" rtlCol="0">
            <a:spAutoFit/>
          </a:bodyPr>
          <a:lstStyle/>
          <a:p>
            <a:r>
              <a:rPr lang="en-US" sz="32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 </a:t>
            </a:r>
            <a:r>
              <a:rPr lang="en-US" dirty="0" smtClean="0"/>
              <a:t> </a:t>
            </a:r>
            <a:r>
              <a:rPr lang="en-US" sz="2400" dirty="0" err="1" smtClean="0"/>
              <a:t>ompetence</a:t>
            </a:r>
            <a:endParaRPr lang="en-US" sz="2400" dirty="0" smtClean="0"/>
          </a:p>
          <a:p>
            <a:endParaRPr lang="en-US" dirty="0" smtClean="0"/>
          </a:p>
          <a:p>
            <a:r>
              <a:rPr lang="en-US" sz="32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r>
              <a:rPr lang="en-US"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dirty="0" smtClean="0"/>
              <a:t> </a:t>
            </a:r>
            <a:r>
              <a:rPr lang="en-US" sz="2400" dirty="0" err="1" smtClean="0"/>
              <a:t>ommunication</a:t>
            </a:r>
            <a:endParaRPr lang="en-US" sz="2400" dirty="0" smtClean="0"/>
          </a:p>
          <a:p>
            <a:endParaRPr lang="en-US" dirty="0" smtClean="0"/>
          </a:p>
          <a:p>
            <a:r>
              <a:rPr lang="en-US" sz="32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r>
              <a:rPr lang="en-US" sz="3200" b="1" dirty="0" smtClean="0">
                <a:solidFill>
                  <a:srgbClr val="C00000"/>
                </a:solidFill>
                <a:latin typeface="Arial" panose="020B0604020202020204" pitchFamily="34" charset="0"/>
                <a:cs typeface="Arial" panose="020B0604020202020204" pitchFamily="34" charset="0"/>
              </a:rPr>
              <a:t> </a:t>
            </a:r>
            <a:r>
              <a:rPr lang="en-US" dirty="0" smtClean="0"/>
              <a:t> </a:t>
            </a:r>
            <a:r>
              <a:rPr lang="en-US" sz="2400" dirty="0" err="1" smtClean="0"/>
              <a:t>ollaboration</a:t>
            </a:r>
            <a:endParaRPr lang="en-US" sz="2400" dirty="0" smtClean="0"/>
          </a:p>
          <a:p>
            <a:endParaRPr lang="en-US" dirty="0" smtClean="0"/>
          </a:p>
          <a:p>
            <a:r>
              <a:rPr lang="en-US" sz="32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r>
              <a:rPr lang="en-US" sz="3200" b="1" dirty="0" smtClean="0">
                <a:solidFill>
                  <a:srgbClr val="C00000"/>
                </a:solidFill>
                <a:latin typeface="Arial" panose="020B0604020202020204" pitchFamily="34" charset="0"/>
                <a:cs typeface="Arial" panose="020B0604020202020204" pitchFamily="34" charset="0"/>
              </a:rPr>
              <a:t> </a:t>
            </a:r>
            <a:r>
              <a:rPr lang="en-US" dirty="0" smtClean="0"/>
              <a:t> </a:t>
            </a:r>
            <a:r>
              <a:rPr lang="en-US" sz="2400" dirty="0" err="1" smtClean="0"/>
              <a:t>reativity</a:t>
            </a:r>
            <a:endParaRPr lang="en-US" sz="2400" dirty="0" smtClean="0"/>
          </a:p>
          <a:p>
            <a:endParaRPr lang="en-US" dirty="0" smtClean="0"/>
          </a:p>
          <a:p>
            <a:r>
              <a:rPr lang="en-US" sz="32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r>
              <a:rPr lang="en-US" sz="32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dirty="0" smtClean="0"/>
              <a:t> </a:t>
            </a:r>
            <a:r>
              <a:rPr lang="en-US" sz="2400" dirty="0" err="1" smtClean="0"/>
              <a:t>onsumerism</a:t>
            </a:r>
            <a:endParaRPr lang="en-US" sz="2400" dirty="0" smtClean="0"/>
          </a:p>
          <a:p>
            <a:endParaRPr lang="en-US" dirty="0"/>
          </a:p>
        </p:txBody>
      </p:sp>
      <p:sp>
        <p:nvSpPr>
          <p:cNvPr id="7" name="Rectangle 6"/>
          <p:cNvSpPr/>
          <p:nvPr/>
        </p:nvSpPr>
        <p:spPr>
          <a:xfrm>
            <a:off x="9253182" y="1241946"/>
            <a:ext cx="532263" cy="3057099"/>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70626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15152" y="268264"/>
            <a:ext cx="8977313" cy="1066800"/>
          </a:xfrm>
          <a:prstGeom prst="rect">
            <a:avLst/>
          </a:prstGeom>
        </p:spPr>
        <p:txBody>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Community Conversation Themes</a:t>
            </a:r>
            <a:endParaRPr lang="en-US" sz="44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6023" y="1038413"/>
            <a:ext cx="6250675" cy="5615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2030" y="1038413"/>
            <a:ext cx="1809320" cy="1604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5982" y="3173051"/>
            <a:ext cx="1852999" cy="1642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3761" y="5184622"/>
            <a:ext cx="1939926" cy="1454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ATS&amp;R Logo black and teal with services"/>
          <p:cNvPicPr/>
          <p:nvPr/>
        </p:nvPicPr>
        <p:blipFill>
          <a:blip r:embed="rId6">
            <a:extLst>
              <a:ext uri="{28A0092B-C50C-407E-A947-70E740481C1C}">
                <a14:useLocalDpi xmlns:a14="http://schemas.microsoft.com/office/drawing/2010/main" val="0"/>
              </a:ext>
            </a:extLst>
          </a:blip>
          <a:srcRect/>
          <a:stretch>
            <a:fillRect/>
          </a:stretch>
        </p:blipFill>
        <p:spPr bwMode="auto">
          <a:xfrm>
            <a:off x="10594076" y="6240870"/>
            <a:ext cx="1143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56772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62420" y="363348"/>
            <a:ext cx="8624880" cy="769441"/>
          </a:xfrm>
          <a:prstGeom prst="rect">
            <a:avLst/>
          </a:prstGeom>
          <a:noFill/>
        </p:spPr>
        <p:txBody>
          <a:bodyPr wrap="square" rtlCol="0">
            <a:spAutoFit/>
          </a:bodyPr>
          <a:lstStyle/>
          <a:p>
            <a:r>
              <a:rPr lang="en-US" sz="4400" b="1"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Committee Members’ Visions</a:t>
            </a:r>
            <a:endParaRPr lang="en-US" sz="4400" b="1" dirty="0">
              <a:solidFill>
                <a:srgbClr val="FF0000"/>
              </a:solidFill>
              <a:effectLst>
                <a:outerShdw blurRad="38100" dist="38100" dir="2700000" algn="tl">
                  <a:srgbClr val="000000">
                    <a:alpha val="43137"/>
                  </a:srgbClr>
                </a:outerShdw>
              </a:effectLst>
              <a:latin typeface="Aharoni" pitchFamily="2" charset="-79"/>
              <a:cs typeface="Aharoni" pitchFamily="2" charset="-79"/>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681994">
            <a:off x="1707556" y="1973216"/>
            <a:ext cx="2235062" cy="2415034"/>
          </a:xfrm>
          <a:prstGeom prst="rect">
            <a:avLst/>
          </a:prstGeom>
        </p:spPr>
      </p:pic>
      <p:pic>
        <p:nvPicPr>
          <p:cNvPr id="5" name="Picture 4" descr="ATS&amp;R Logo black and teal with services"/>
          <p:cNvPicPr/>
          <p:nvPr/>
        </p:nvPicPr>
        <p:blipFill>
          <a:blip r:embed="rId3">
            <a:extLst>
              <a:ext uri="{28A0092B-C50C-407E-A947-70E740481C1C}">
                <a14:useLocalDpi xmlns:a14="http://schemas.microsoft.com/office/drawing/2010/main" val="0"/>
              </a:ext>
            </a:extLst>
          </a:blip>
          <a:srcRect/>
          <a:stretch>
            <a:fillRect/>
          </a:stretch>
        </p:blipFill>
        <p:spPr bwMode="auto">
          <a:xfrm>
            <a:off x="10321121" y="6172200"/>
            <a:ext cx="1143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4326966" y="1481118"/>
            <a:ext cx="1737554" cy="3159223"/>
          </a:xfrm>
          <a:prstGeom prst="round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fontAlgn="auto">
              <a:lnSpc>
                <a:spcPct val="100000"/>
              </a:lnSpc>
              <a:spcBef>
                <a:spcPts val="0"/>
              </a:spcBef>
              <a:spcAft>
                <a:spcPts val="0"/>
              </a:spcAft>
              <a:defRPr/>
            </a:pPr>
            <a:endParaRPr lang="en-US" sz="1800" b="0"/>
          </a:p>
        </p:txBody>
      </p:sp>
      <p:sp>
        <p:nvSpPr>
          <p:cNvPr id="7" name="TextBox 6"/>
          <p:cNvSpPr txBox="1"/>
          <p:nvPr/>
        </p:nvSpPr>
        <p:spPr>
          <a:xfrm>
            <a:off x="4558936" y="1553901"/>
            <a:ext cx="1527332" cy="3477875"/>
          </a:xfrm>
          <a:prstGeom prst="rect">
            <a:avLst/>
          </a:prstGeom>
          <a:noFill/>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Describe what the Chippewa Falls Area United Schools will look like five (5) years from now.</a:t>
            </a:r>
          </a:p>
          <a:p>
            <a:endParaRPr lang="en-US" sz="2000" b="1" dirty="0"/>
          </a:p>
        </p:txBody>
      </p:sp>
      <p:sp>
        <p:nvSpPr>
          <p:cNvPr id="10" name="Down Arrow 9"/>
          <p:cNvSpPr/>
          <p:nvPr/>
        </p:nvSpPr>
        <p:spPr>
          <a:xfrm rot="18705526">
            <a:off x="7416238" y="2352240"/>
            <a:ext cx="263340" cy="2567061"/>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rot="2440886">
            <a:off x="6346921" y="3729162"/>
            <a:ext cx="1979604" cy="584775"/>
          </a:xfrm>
          <a:prstGeom prst="rect">
            <a:avLst/>
          </a:prstGeom>
          <a:noFill/>
        </p:spPr>
        <p:txBody>
          <a:bodyPr wrap="square" rtlCol="0">
            <a:spAutoFit/>
          </a:bodyPr>
          <a:lstStyle/>
          <a:p>
            <a:r>
              <a:rPr lang="en-US" sz="3200" b="1" dirty="0" smtClean="0">
                <a:effectLst>
                  <a:outerShdw blurRad="38100" dist="38100" dir="2700000" algn="tl">
                    <a:srgbClr val="000000">
                      <a:alpha val="43137"/>
                    </a:srgbClr>
                  </a:outerShdw>
                </a:effectLst>
                <a:latin typeface="Bradley Hand ITC" pitchFamily="66" charset="0"/>
              </a:rPr>
              <a:t>Pathway?</a:t>
            </a:r>
            <a:endParaRPr lang="en-US" sz="3200" b="1" dirty="0">
              <a:effectLst>
                <a:outerShdw blurRad="38100" dist="38100" dir="2700000" algn="tl">
                  <a:srgbClr val="000000">
                    <a:alpha val="43137"/>
                  </a:srgbClr>
                </a:outerShdw>
              </a:effectLst>
              <a:latin typeface="Bradley Hand ITC" pitchFamily="66" charset="0"/>
            </a:endParaRPr>
          </a:p>
        </p:txBody>
      </p:sp>
      <p:sp>
        <p:nvSpPr>
          <p:cNvPr id="12" name="Rounded Rectangle 11"/>
          <p:cNvSpPr/>
          <p:nvPr/>
        </p:nvSpPr>
        <p:spPr>
          <a:xfrm>
            <a:off x="8700300" y="2682723"/>
            <a:ext cx="1737554" cy="3159223"/>
          </a:xfrm>
          <a:prstGeom prst="round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fontAlgn="auto">
              <a:lnSpc>
                <a:spcPct val="100000"/>
              </a:lnSpc>
              <a:spcBef>
                <a:spcPts val="0"/>
              </a:spcBef>
              <a:spcAft>
                <a:spcPts val="0"/>
              </a:spcAft>
              <a:defRPr/>
            </a:pPr>
            <a:endParaRPr lang="en-US" sz="1800" b="0"/>
          </a:p>
        </p:txBody>
      </p:sp>
      <p:sp>
        <p:nvSpPr>
          <p:cNvPr id="9" name="TextBox 8"/>
          <p:cNvSpPr txBox="1"/>
          <p:nvPr/>
        </p:nvSpPr>
        <p:spPr>
          <a:xfrm>
            <a:off x="9045736" y="3388373"/>
            <a:ext cx="1463040" cy="1938992"/>
          </a:xfrm>
          <a:prstGeom prst="rect">
            <a:avLst/>
          </a:prstGeom>
          <a:noFill/>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What steps were taken to get there? </a:t>
            </a:r>
          </a:p>
          <a:p>
            <a:endParaRPr lang="en-US" sz="2000" b="1" dirty="0">
              <a:solidFill>
                <a:schemeClr val="bg1"/>
              </a:solidFill>
            </a:endParaRPr>
          </a:p>
        </p:txBody>
      </p:sp>
      <p:sp>
        <p:nvSpPr>
          <p:cNvPr id="3" name="TextBox 2"/>
          <p:cNvSpPr txBox="1"/>
          <p:nvPr/>
        </p:nvSpPr>
        <p:spPr>
          <a:xfrm>
            <a:off x="2383566" y="5128555"/>
            <a:ext cx="4797083" cy="523220"/>
          </a:xfrm>
          <a:prstGeom prst="rect">
            <a:avLst/>
          </a:prstGeom>
          <a:noFill/>
        </p:spPr>
        <p:txBody>
          <a:bodyPr wrap="square" rtlCol="0">
            <a:spAutoFit/>
          </a:bodyPr>
          <a:lstStyle/>
          <a:p>
            <a:r>
              <a:rPr lang="en-US" sz="2800" b="1" i="1" dirty="0" smtClean="0">
                <a:latin typeface="Aharoni" panose="02010803020104030203" pitchFamily="2" charset="-79"/>
                <a:cs typeface="Aharoni" panose="02010803020104030203" pitchFamily="2" charset="-79"/>
              </a:rPr>
              <a:t>“Form Follows Function”</a:t>
            </a:r>
            <a:endParaRPr lang="en-US" sz="2800" b="1" i="1" dirty="0">
              <a:latin typeface="Aharoni" panose="02010803020104030203" pitchFamily="2" charset="-79"/>
              <a:cs typeface="Aharoni" panose="02010803020104030203" pitchFamily="2" charset="-79"/>
            </a:endParaRPr>
          </a:p>
        </p:txBody>
      </p:sp>
      <p:sp>
        <p:nvSpPr>
          <p:cNvPr id="13" name="TextBox 12"/>
          <p:cNvSpPr txBox="1"/>
          <p:nvPr/>
        </p:nvSpPr>
        <p:spPr>
          <a:xfrm>
            <a:off x="6395517" y="1606395"/>
            <a:ext cx="5894363" cy="523220"/>
          </a:xfrm>
          <a:prstGeom prst="rect">
            <a:avLst/>
          </a:prstGeom>
          <a:noFill/>
        </p:spPr>
        <p:txBody>
          <a:bodyPr wrap="square" rtlCol="0">
            <a:spAutoFit/>
          </a:bodyPr>
          <a:lstStyle/>
          <a:p>
            <a:r>
              <a:rPr lang="en-US" sz="2800" b="1" i="1" dirty="0" smtClean="0">
                <a:solidFill>
                  <a:srgbClr val="002060"/>
                </a:solidFill>
                <a:latin typeface="Aharoni" panose="02010803020104030203" pitchFamily="2" charset="-79"/>
                <a:cs typeface="Aharoni" panose="02010803020104030203" pitchFamily="2" charset="-79"/>
              </a:rPr>
              <a:t>Time to “Step Off the Escalator”</a:t>
            </a:r>
            <a:endParaRPr lang="en-US" sz="2800" b="1" i="1" dirty="0">
              <a:solidFill>
                <a:srgbClr val="002060"/>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2850934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mond 1"/>
          <p:cNvSpPr/>
          <p:nvPr/>
        </p:nvSpPr>
        <p:spPr>
          <a:xfrm>
            <a:off x="2011679" y="1097279"/>
            <a:ext cx="8856617" cy="4049486"/>
          </a:xfrm>
          <a:prstGeom prst="diamond">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sosceles Triangle 2"/>
          <p:cNvSpPr/>
          <p:nvPr/>
        </p:nvSpPr>
        <p:spPr>
          <a:xfrm>
            <a:off x="6021977" y="1097281"/>
            <a:ext cx="836023" cy="209005"/>
          </a:xfrm>
          <a:prstGeom prs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rot="10800000">
            <a:off x="5969722" y="4907279"/>
            <a:ext cx="940529" cy="209006"/>
          </a:xfrm>
          <a:prstGeom prs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021977" y="1306286"/>
            <a:ext cx="836023" cy="360099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20132952">
            <a:off x="3450078" y="2207687"/>
            <a:ext cx="1719124" cy="584775"/>
          </a:xfrm>
          <a:prstGeom prst="rect">
            <a:avLst/>
          </a:prstGeom>
          <a:noFill/>
        </p:spPr>
        <p:txBody>
          <a:bodyPr wrap="none" lIns="91440" tIns="45720" rIns="91440" bIns="45720">
            <a:spAutoFit/>
          </a:bodyPr>
          <a:lstStyle/>
          <a:p>
            <a:pPr algn="ctr"/>
            <a:r>
              <a:rPr lang="en-US" sz="3200" b="1" cap="all" spc="0" dirty="0" smtClean="0">
                <a:ln w="9000" cmpd="sng">
                  <a:solidFill>
                    <a:schemeClr val="accent4">
                      <a:shade val="50000"/>
                      <a:satMod val="120000"/>
                    </a:schemeClr>
                  </a:solidFill>
                  <a:prstDash val="solid"/>
                </a:ln>
                <a:effectLst>
                  <a:reflection blurRad="12700" stA="28000" endPos="45000" dist="1000" dir="5400000" sy="-100000" algn="bl" rotWithShape="0"/>
                </a:effectLst>
              </a:rPr>
              <a:t>Gather</a:t>
            </a:r>
            <a:endParaRPr lang="en-US" sz="3200" b="1" cap="all" spc="0" dirty="0">
              <a:ln w="9000" cmpd="sng">
                <a:solidFill>
                  <a:schemeClr val="accent4">
                    <a:shade val="50000"/>
                    <a:satMod val="120000"/>
                  </a:schemeClr>
                </a:solidFill>
                <a:prstDash val="solid"/>
              </a:ln>
              <a:effectLst>
                <a:reflection blurRad="12700" stA="28000" endPos="45000" dist="1000" dir="5400000" sy="-100000" algn="bl" rotWithShape="0"/>
              </a:effectLst>
            </a:endParaRPr>
          </a:p>
        </p:txBody>
      </p:sp>
      <p:sp>
        <p:nvSpPr>
          <p:cNvPr id="7" name="Rectangle 6"/>
          <p:cNvSpPr/>
          <p:nvPr/>
        </p:nvSpPr>
        <p:spPr>
          <a:xfrm rot="1507808">
            <a:off x="3216008" y="3638207"/>
            <a:ext cx="2903744" cy="584775"/>
          </a:xfrm>
          <a:prstGeom prst="rect">
            <a:avLst/>
          </a:prstGeom>
          <a:noFill/>
        </p:spPr>
        <p:txBody>
          <a:bodyPr wrap="none" lIns="91440" tIns="45720" rIns="91440" bIns="45720">
            <a:spAutoFit/>
          </a:bodyPr>
          <a:lstStyle/>
          <a:p>
            <a:pPr algn="ctr"/>
            <a:r>
              <a:rPr lang="en-US" sz="3200" b="1" cap="all" spc="0" dirty="0" smtClean="0">
                <a:ln w="9000" cmpd="sng">
                  <a:solidFill>
                    <a:schemeClr val="accent4">
                      <a:shade val="50000"/>
                      <a:satMod val="120000"/>
                    </a:schemeClr>
                  </a:solidFill>
                  <a:prstDash val="solid"/>
                </a:ln>
                <a:effectLst>
                  <a:reflection blurRad="12700" stA="28000" endPos="45000" dist="1000" dir="5400000" sy="-100000" algn="bl" rotWithShape="0"/>
                </a:effectLst>
              </a:rPr>
              <a:t>Information</a:t>
            </a:r>
            <a:endParaRPr lang="en-US" sz="3200" b="1" cap="all" spc="0" dirty="0">
              <a:ln w="9000" cmpd="sng">
                <a:solidFill>
                  <a:schemeClr val="accent4">
                    <a:shade val="50000"/>
                    <a:satMod val="120000"/>
                  </a:schemeClr>
                </a:solidFill>
                <a:prstDash val="solid"/>
              </a:ln>
              <a:effectLst>
                <a:reflection blurRad="12700" stA="28000" endPos="45000" dist="1000" dir="5400000" sy="-100000" algn="bl" rotWithShape="0"/>
              </a:effectLst>
            </a:endParaRPr>
          </a:p>
        </p:txBody>
      </p:sp>
      <p:sp>
        <p:nvSpPr>
          <p:cNvPr id="8" name="Rectangle 7"/>
          <p:cNvSpPr/>
          <p:nvPr/>
        </p:nvSpPr>
        <p:spPr>
          <a:xfrm>
            <a:off x="6106496" y="1201783"/>
            <a:ext cx="688810" cy="3539430"/>
          </a:xfrm>
          <a:prstGeom prst="rect">
            <a:avLst/>
          </a:prstGeom>
          <a:noFill/>
        </p:spPr>
        <p:txBody>
          <a:bodyPr wrap="square" lIns="91440" tIns="45720" rIns="91440" bIns="45720">
            <a:spAutoFit/>
          </a:bodyPr>
          <a:lstStyle/>
          <a:p>
            <a:pPr algn="ctr"/>
            <a:r>
              <a:rPr lang="en-US" sz="3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a:t>
            </a:r>
          </a:p>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a:t>
            </a:r>
          </a:p>
          <a:p>
            <a:pPr algn="ctr"/>
            <a:r>
              <a:rPr lang="en-US" sz="3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a:t>
            </a:r>
          </a:p>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a:t>
            </a:r>
          </a:p>
          <a:p>
            <a:pPr algn="ctr"/>
            <a:r>
              <a:rPr lang="en-US" sz="3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a:t>
            </a:r>
          </a:p>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a:t>
            </a:r>
          </a:p>
          <a:p>
            <a:pPr algn="ctr"/>
            <a:r>
              <a:rPr lang="en-US" sz="32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a:t>
            </a:r>
          </a:p>
        </p:txBody>
      </p:sp>
      <p:sp>
        <p:nvSpPr>
          <p:cNvPr id="9" name="Rectangle 8"/>
          <p:cNvSpPr/>
          <p:nvPr/>
        </p:nvSpPr>
        <p:spPr>
          <a:xfrm rot="1344128">
            <a:off x="7684886" y="2226796"/>
            <a:ext cx="1629357" cy="584775"/>
          </a:xfrm>
          <a:prstGeom prst="rect">
            <a:avLst/>
          </a:prstGeom>
          <a:noFill/>
        </p:spPr>
        <p:txBody>
          <a:bodyPr wrap="none" lIns="91440" tIns="45720" rIns="91440" bIns="45720">
            <a:spAutoFit/>
          </a:bodyPr>
          <a:lstStyle/>
          <a:p>
            <a:pPr algn="ctr"/>
            <a:r>
              <a:rPr lang="en-US" sz="3200" b="1" cap="all" spc="0" dirty="0" smtClean="0">
                <a:ln w="9000" cmpd="sng">
                  <a:solidFill>
                    <a:schemeClr val="accent4">
                      <a:shade val="50000"/>
                      <a:satMod val="120000"/>
                    </a:schemeClr>
                  </a:solidFill>
                  <a:prstDash val="solid"/>
                </a:ln>
                <a:effectLst>
                  <a:reflection blurRad="12700" stA="28000" endPos="45000" dist="1000" dir="5400000" sy="-100000" algn="bl" rotWithShape="0"/>
                </a:effectLst>
              </a:rPr>
              <a:t>create</a:t>
            </a:r>
            <a:endParaRPr lang="en-US" sz="3200" b="1" cap="all" spc="0" dirty="0">
              <a:ln w="9000" cmpd="sng">
                <a:solidFill>
                  <a:schemeClr val="accent4">
                    <a:shade val="50000"/>
                    <a:satMod val="120000"/>
                  </a:schemeClr>
                </a:solidFill>
                <a:prstDash val="solid"/>
              </a:ln>
              <a:effectLst>
                <a:reflection blurRad="12700" stA="28000" endPos="45000" dist="1000" dir="5400000" sy="-100000" algn="bl" rotWithShape="0"/>
              </a:effectLst>
            </a:endParaRPr>
          </a:p>
        </p:txBody>
      </p:sp>
      <p:sp>
        <p:nvSpPr>
          <p:cNvPr id="10" name="Rectangle 9"/>
          <p:cNvSpPr/>
          <p:nvPr/>
        </p:nvSpPr>
        <p:spPr>
          <a:xfrm rot="20184268">
            <a:off x="7291540" y="3528008"/>
            <a:ext cx="2416046" cy="584775"/>
          </a:xfrm>
          <a:prstGeom prst="rect">
            <a:avLst/>
          </a:prstGeom>
          <a:noFill/>
        </p:spPr>
        <p:txBody>
          <a:bodyPr wrap="none" lIns="91440" tIns="45720" rIns="91440" bIns="45720">
            <a:spAutoFit/>
          </a:bodyPr>
          <a:lstStyle/>
          <a:p>
            <a:pPr algn="ctr"/>
            <a:r>
              <a:rPr lang="en-US" sz="3200" b="1" cap="all" spc="0" dirty="0" smtClean="0">
                <a:ln w="9000" cmpd="sng">
                  <a:solidFill>
                    <a:schemeClr val="accent4">
                      <a:shade val="50000"/>
                      <a:satMod val="120000"/>
                    </a:schemeClr>
                  </a:solidFill>
                  <a:prstDash val="solid"/>
                </a:ln>
                <a:effectLst>
                  <a:reflection blurRad="12700" stA="28000" endPos="45000" dist="1000" dir="5400000" sy="-100000" algn="bl" rotWithShape="0"/>
                </a:effectLst>
              </a:rPr>
              <a:t>solutions</a:t>
            </a:r>
            <a:endParaRPr lang="en-US" sz="3200" b="1" cap="all" spc="0" dirty="0">
              <a:ln w="9000" cmpd="sng">
                <a:solidFill>
                  <a:schemeClr val="accent4">
                    <a:shade val="50000"/>
                    <a:satMod val="120000"/>
                  </a:schemeClr>
                </a:solidFill>
                <a:prstDash val="solid"/>
              </a:ln>
              <a:effectLst>
                <a:reflection blurRad="12700" stA="28000" endPos="45000" dist="1000" dir="5400000" sy="-100000" algn="bl" rotWithShape="0"/>
              </a:effectLst>
            </a:endParaRPr>
          </a:p>
        </p:txBody>
      </p:sp>
      <p:cxnSp>
        <p:nvCxnSpPr>
          <p:cNvPr id="11" name="Straight Connector 10"/>
          <p:cNvCxnSpPr/>
          <p:nvPr/>
        </p:nvCxnSpPr>
        <p:spPr>
          <a:xfrm>
            <a:off x="2168432" y="5656217"/>
            <a:ext cx="8908869" cy="261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826031" y="5207615"/>
            <a:ext cx="1593669" cy="461665"/>
          </a:xfrm>
          <a:prstGeom prst="rect">
            <a:avLst/>
          </a:prstGeom>
          <a:noFill/>
        </p:spPr>
        <p:txBody>
          <a:bodyPr wrap="square" rtlCol="0">
            <a:spAutoFit/>
          </a:bodyPr>
          <a:lstStyle/>
          <a:p>
            <a:r>
              <a:rPr lang="en-US" sz="2400" b="1" i="1" dirty="0" smtClean="0"/>
              <a:t>Meeting</a:t>
            </a:r>
            <a:endParaRPr lang="en-US" sz="2400" b="1" i="1" dirty="0"/>
          </a:p>
        </p:txBody>
      </p:sp>
      <p:sp>
        <p:nvSpPr>
          <p:cNvPr id="13" name="TextBox 12"/>
          <p:cNvSpPr txBox="1"/>
          <p:nvPr/>
        </p:nvSpPr>
        <p:spPr>
          <a:xfrm>
            <a:off x="2011679" y="5190198"/>
            <a:ext cx="1593669" cy="461665"/>
          </a:xfrm>
          <a:prstGeom prst="rect">
            <a:avLst/>
          </a:prstGeom>
          <a:noFill/>
        </p:spPr>
        <p:txBody>
          <a:bodyPr wrap="square" rtlCol="0">
            <a:spAutoFit/>
          </a:bodyPr>
          <a:lstStyle/>
          <a:p>
            <a:r>
              <a:rPr lang="en-US" sz="2400" b="1" dirty="0" smtClean="0"/>
              <a:t>Meeting</a:t>
            </a:r>
            <a:endParaRPr lang="en-US" sz="2400" b="1" dirty="0"/>
          </a:p>
        </p:txBody>
      </p:sp>
      <p:sp>
        <p:nvSpPr>
          <p:cNvPr id="14" name="TextBox 13"/>
          <p:cNvSpPr txBox="1"/>
          <p:nvPr/>
        </p:nvSpPr>
        <p:spPr>
          <a:xfrm>
            <a:off x="3871044" y="5203261"/>
            <a:ext cx="1593669" cy="461665"/>
          </a:xfrm>
          <a:prstGeom prst="rect">
            <a:avLst/>
          </a:prstGeom>
          <a:noFill/>
        </p:spPr>
        <p:txBody>
          <a:bodyPr wrap="square" rtlCol="0">
            <a:spAutoFit/>
          </a:bodyPr>
          <a:lstStyle/>
          <a:p>
            <a:r>
              <a:rPr lang="en-US" sz="2400" b="1" dirty="0" smtClean="0"/>
              <a:t>Meeting</a:t>
            </a:r>
            <a:endParaRPr lang="en-US" sz="2400" b="1" dirty="0"/>
          </a:p>
        </p:txBody>
      </p:sp>
      <p:sp>
        <p:nvSpPr>
          <p:cNvPr id="15" name="TextBox 14"/>
          <p:cNvSpPr txBox="1"/>
          <p:nvPr/>
        </p:nvSpPr>
        <p:spPr>
          <a:xfrm>
            <a:off x="7702729" y="5194552"/>
            <a:ext cx="1593669" cy="461665"/>
          </a:xfrm>
          <a:prstGeom prst="rect">
            <a:avLst/>
          </a:prstGeom>
          <a:noFill/>
        </p:spPr>
        <p:txBody>
          <a:bodyPr wrap="square" rtlCol="0">
            <a:spAutoFit/>
          </a:bodyPr>
          <a:lstStyle/>
          <a:p>
            <a:r>
              <a:rPr lang="en-US" sz="2400" b="1" dirty="0" smtClean="0"/>
              <a:t>Meeting</a:t>
            </a:r>
            <a:endParaRPr lang="en-US" sz="2400" b="1" dirty="0"/>
          </a:p>
        </p:txBody>
      </p:sp>
      <p:sp>
        <p:nvSpPr>
          <p:cNvPr id="16" name="TextBox 15"/>
          <p:cNvSpPr txBox="1"/>
          <p:nvPr/>
        </p:nvSpPr>
        <p:spPr>
          <a:xfrm>
            <a:off x="10071461" y="5217161"/>
            <a:ext cx="1593669" cy="461665"/>
          </a:xfrm>
          <a:prstGeom prst="rect">
            <a:avLst/>
          </a:prstGeom>
          <a:noFill/>
        </p:spPr>
        <p:txBody>
          <a:bodyPr wrap="square" rtlCol="0">
            <a:spAutoFit/>
          </a:bodyPr>
          <a:lstStyle/>
          <a:p>
            <a:r>
              <a:rPr lang="en-US" sz="2400" b="1" dirty="0" smtClean="0"/>
              <a:t>Meeting</a:t>
            </a:r>
            <a:endParaRPr lang="en-US" sz="2400" b="1" dirty="0"/>
          </a:p>
        </p:txBody>
      </p:sp>
      <p:sp>
        <p:nvSpPr>
          <p:cNvPr id="17" name="Rectangle 16"/>
          <p:cNvSpPr/>
          <p:nvPr/>
        </p:nvSpPr>
        <p:spPr>
          <a:xfrm>
            <a:off x="2481602" y="5600393"/>
            <a:ext cx="437941" cy="707886"/>
          </a:xfrm>
          <a:prstGeom prst="rect">
            <a:avLst/>
          </a:prstGeom>
          <a:noFill/>
        </p:spPr>
        <p:txBody>
          <a:bodyPr wrap="none" lIns="91440" tIns="45720" rIns="91440" bIns="45720">
            <a:spAutoFit/>
          </a:bodyPr>
          <a:lstStyle/>
          <a:p>
            <a:pPr algn="ctr"/>
            <a:r>
              <a:rPr lang="en-US" sz="4000" b="1" cap="all" spc="0"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1</a:t>
            </a:r>
            <a:endParaRPr lang="en-US" sz="40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p:txBody>
      </p:sp>
      <p:sp>
        <p:nvSpPr>
          <p:cNvPr id="18" name="Rectangle 17"/>
          <p:cNvSpPr/>
          <p:nvPr/>
        </p:nvSpPr>
        <p:spPr>
          <a:xfrm>
            <a:off x="8160045" y="5713419"/>
            <a:ext cx="428323" cy="646331"/>
          </a:xfrm>
          <a:prstGeom prst="rect">
            <a:avLst/>
          </a:prstGeom>
          <a:noFill/>
        </p:spPr>
        <p:txBody>
          <a:bodyPr wrap="none" lIns="91440" tIns="45720" rIns="91440" bIns="45720">
            <a:spAutoFit/>
          </a:bodyPr>
          <a:lstStyle/>
          <a:p>
            <a:pPr algn="ctr"/>
            <a:r>
              <a:rPr lang="en-US" sz="3600" b="1" cap="all" spc="0"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4</a:t>
            </a:r>
            <a:endParaRPr lang="en-US" sz="36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p:txBody>
      </p:sp>
      <p:sp>
        <p:nvSpPr>
          <p:cNvPr id="19" name="Rectangle 18"/>
          <p:cNvSpPr/>
          <p:nvPr/>
        </p:nvSpPr>
        <p:spPr>
          <a:xfrm>
            <a:off x="6246358" y="5687998"/>
            <a:ext cx="409086" cy="646331"/>
          </a:xfrm>
          <a:prstGeom prst="rect">
            <a:avLst/>
          </a:prstGeom>
          <a:noFill/>
        </p:spPr>
        <p:txBody>
          <a:bodyPr wrap="none" lIns="91440" tIns="45720" rIns="91440" bIns="45720">
            <a:spAutoFit/>
          </a:bodyPr>
          <a:lstStyle/>
          <a:p>
            <a:pPr algn="ct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3</a:t>
            </a:r>
            <a:endParaRPr lang="en-US" sz="36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p:txBody>
      </p:sp>
      <p:sp>
        <p:nvSpPr>
          <p:cNvPr id="20" name="Rectangle 19"/>
          <p:cNvSpPr/>
          <p:nvPr/>
        </p:nvSpPr>
        <p:spPr>
          <a:xfrm>
            <a:off x="4235703" y="5651863"/>
            <a:ext cx="724492" cy="707886"/>
          </a:xfrm>
          <a:prstGeom prst="rect">
            <a:avLst/>
          </a:prstGeom>
          <a:noFill/>
        </p:spPr>
        <p:txBody>
          <a:bodyPr wrap="square" lIns="91440" tIns="45720" rIns="91440" bIns="45720">
            <a:spAutoFit/>
          </a:bodyPr>
          <a:lstStyle/>
          <a:p>
            <a:pPr algn="ctr"/>
            <a:r>
              <a:rPr lang="en-US" sz="4000" b="1" cap="all" spc="0"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2</a:t>
            </a:r>
            <a:endParaRPr lang="en-US" sz="40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p:txBody>
      </p:sp>
      <p:sp>
        <p:nvSpPr>
          <p:cNvPr id="21" name="Rectangle 20"/>
          <p:cNvSpPr/>
          <p:nvPr/>
        </p:nvSpPr>
        <p:spPr>
          <a:xfrm>
            <a:off x="10463568" y="5713419"/>
            <a:ext cx="410690" cy="646331"/>
          </a:xfrm>
          <a:prstGeom prst="rect">
            <a:avLst/>
          </a:prstGeom>
          <a:noFill/>
        </p:spPr>
        <p:txBody>
          <a:bodyPr wrap="none" lIns="91440" tIns="45720" rIns="91440" bIns="45720">
            <a:spAutoFit/>
          </a:bodyPr>
          <a:lstStyle/>
          <a:p>
            <a:pPr algn="ctr"/>
            <a:r>
              <a:rPr lang="en-US" sz="3600" b="1" cap="all" spc="0"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5</a:t>
            </a:r>
            <a:endParaRPr lang="en-US" sz="36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p:txBody>
      </p:sp>
      <p:sp>
        <p:nvSpPr>
          <p:cNvPr id="22" name="5-Point Star 21"/>
          <p:cNvSpPr/>
          <p:nvPr/>
        </p:nvSpPr>
        <p:spPr>
          <a:xfrm>
            <a:off x="10463568" y="2500073"/>
            <a:ext cx="1390409" cy="1113859"/>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p:cNvSpPr/>
          <p:nvPr/>
        </p:nvSpPr>
        <p:spPr>
          <a:xfrm>
            <a:off x="1175657" y="2664824"/>
            <a:ext cx="1234526" cy="88827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412938" y="276147"/>
            <a:ext cx="8485016" cy="769441"/>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sz="4400" b="1" cap="none" spc="0" dirty="0" smtClean="0">
                <a:ln>
                  <a:prstDash val="solid"/>
                </a:ln>
                <a:solidFill>
                  <a:srgbClr val="FF0000"/>
                </a:solidFill>
                <a:effectLst>
                  <a:outerShdw blurRad="88000" dist="50800" dir="5040000" algn="tl">
                    <a:schemeClr val="accent4">
                      <a:tint val="80000"/>
                      <a:satMod val="250000"/>
                      <a:alpha val="45000"/>
                    </a:schemeClr>
                  </a:outerShdw>
                </a:effectLst>
                <a:latin typeface="Aharoni" pitchFamily="2" charset="-79"/>
                <a:cs typeface="Aharoni" pitchFamily="2" charset="-79"/>
              </a:rPr>
              <a:t>CFAUSD/ATSR Planning Process</a:t>
            </a:r>
            <a:endParaRPr lang="en-US" sz="4400" b="1" cap="none" spc="0" dirty="0">
              <a:ln>
                <a:prstDash val="solid"/>
              </a:ln>
              <a:solidFill>
                <a:srgbClr val="FF0000"/>
              </a:solidFill>
              <a:effectLst>
                <a:outerShdw blurRad="88000" dist="50800" dir="5040000" algn="tl">
                  <a:schemeClr val="accent4">
                    <a:tint val="80000"/>
                    <a:satMod val="250000"/>
                    <a:alpha val="45000"/>
                  </a:schemeClr>
                </a:outerShdw>
              </a:effectLst>
              <a:latin typeface="Aharoni" pitchFamily="2" charset="-79"/>
              <a:cs typeface="Aharoni" pitchFamily="2" charset="-79"/>
            </a:endParaRPr>
          </a:p>
        </p:txBody>
      </p:sp>
      <p:pic>
        <p:nvPicPr>
          <p:cNvPr id="25" name="Picture 24" descr="ATS&amp;R Logo black and teal with services"/>
          <p:cNvPicPr/>
          <p:nvPr/>
        </p:nvPicPr>
        <p:blipFill>
          <a:blip r:embed="rId2">
            <a:extLst>
              <a:ext uri="{28A0092B-C50C-407E-A947-70E740481C1C}">
                <a14:useLocalDpi xmlns:a14="http://schemas.microsoft.com/office/drawing/2010/main" val="0"/>
              </a:ext>
            </a:extLst>
          </a:blip>
          <a:srcRect/>
          <a:stretch>
            <a:fillRect/>
          </a:stretch>
        </p:blipFill>
        <p:spPr bwMode="auto">
          <a:xfrm>
            <a:off x="10878718" y="6308279"/>
            <a:ext cx="1143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C:\Users\ttapper\AppData\Local\Microsoft\Windows\Temporary Internet Files\Content.IE5\Y0GY450C\MM90004373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88064" y="4074463"/>
            <a:ext cx="1038225" cy="1333500"/>
          </a:xfrm>
          <a:prstGeom prst="rect">
            <a:avLst/>
          </a:prstGeom>
          <a:noFill/>
          <a:extLst>
            <a:ext uri="{909E8E84-426E-40DD-AFC4-6F175D3DCCD1}">
              <a14:hiddenFill xmlns:a14="http://schemas.microsoft.com/office/drawing/2010/main">
                <a:solidFill>
                  <a:srgbClr val="FFFFFF"/>
                </a:solidFill>
              </a14:hiddenFill>
            </a:ext>
          </a:extLst>
        </p:spPr>
      </p:pic>
      <p:sp>
        <p:nvSpPr>
          <p:cNvPr id="27" name="Oval Callout 26"/>
          <p:cNvSpPr/>
          <p:nvPr/>
        </p:nvSpPr>
        <p:spPr>
          <a:xfrm>
            <a:off x="1727090" y="3533087"/>
            <a:ext cx="1303579" cy="641289"/>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TextBox 27"/>
          <p:cNvSpPr txBox="1"/>
          <p:nvPr/>
        </p:nvSpPr>
        <p:spPr>
          <a:xfrm>
            <a:off x="1825885" y="3613933"/>
            <a:ext cx="1168596" cy="523220"/>
          </a:xfrm>
          <a:prstGeom prst="rect">
            <a:avLst/>
          </a:prstGeom>
          <a:noFill/>
        </p:spPr>
        <p:txBody>
          <a:bodyPr wrap="square" rtlCol="0">
            <a:spAutoFit/>
          </a:bodyPr>
          <a:lstStyle/>
          <a:p>
            <a:r>
              <a:rPr lang="en-US" sz="1400" b="1" dirty="0" smtClean="0"/>
              <a:t>Trust the Process</a:t>
            </a:r>
            <a:endParaRPr lang="en-US" sz="1400" b="1" dirty="0"/>
          </a:p>
        </p:txBody>
      </p:sp>
      <p:pic>
        <p:nvPicPr>
          <p:cNvPr id="29" name="Picture 2" descr="C:\Users\ttapper\AppData\Local\Microsoft\Windows\Temporary Internet Files\Content.IE5\Y0GY450C\MM90004373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279315" y="4061106"/>
            <a:ext cx="1038225" cy="1333500"/>
          </a:xfrm>
          <a:prstGeom prst="rect">
            <a:avLst/>
          </a:prstGeom>
          <a:noFill/>
          <a:extLst>
            <a:ext uri="{909E8E84-426E-40DD-AFC4-6F175D3DCCD1}">
              <a14:hiddenFill xmlns:a14="http://schemas.microsoft.com/office/drawing/2010/main">
                <a:solidFill>
                  <a:srgbClr val="FFFFFF"/>
                </a:solidFill>
              </a14:hiddenFill>
            </a:ext>
          </a:extLst>
        </p:spPr>
      </p:pic>
      <p:sp>
        <p:nvSpPr>
          <p:cNvPr id="30" name="Oval Callout 29"/>
          <p:cNvSpPr/>
          <p:nvPr/>
        </p:nvSpPr>
        <p:spPr>
          <a:xfrm>
            <a:off x="10668913" y="3675393"/>
            <a:ext cx="1303579" cy="641289"/>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1" name="TextBox 30"/>
          <p:cNvSpPr txBox="1"/>
          <p:nvPr/>
        </p:nvSpPr>
        <p:spPr>
          <a:xfrm>
            <a:off x="10889209" y="3842311"/>
            <a:ext cx="1168596" cy="307777"/>
          </a:xfrm>
          <a:prstGeom prst="rect">
            <a:avLst/>
          </a:prstGeom>
          <a:noFill/>
        </p:spPr>
        <p:txBody>
          <a:bodyPr wrap="square" rtlCol="0">
            <a:spAutoFit/>
          </a:bodyPr>
          <a:lstStyle/>
          <a:p>
            <a:r>
              <a:rPr lang="en-US" sz="1400" b="1" dirty="0" smtClean="0"/>
              <a:t>It Works</a:t>
            </a:r>
            <a:r>
              <a:rPr lang="en-US" sz="1200" b="1" dirty="0" smtClean="0"/>
              <a:t>!</a:t>
            </a:r>
            <a:endParaRPr lang="en-US" sz="1200" b="1" dirty="0"/>
          </a:p>
        </p:txBody>
      </p:sp>
    </p:spTree>
    <p:extLst>
      <p:ext uri="{BB962C8B-B14F-4D97-AF65-F5344CB8AC3E}">
        <p14:creationId xmlns:p14="http://schemas.microsoft.com/office/powerpoint/2010/main" val="12589918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74962" y="573206"/>
            <a:ext cx="7833814" cy="769441"/>
          </a:xfrm>
          <a:prstGeom prst="rect">
            <a:avLst/>
          </a:prstGeom>
          <a:noFill/>
        </p:spPr>
        <p:txBody>
          <a:bodyPr wrap="square" rtlCol="0">
            <a:spAutoFit/>
          </a:bodyPr>
          <a:lstStyle/>
          <a:p>
            <a:r>
              <a:rPr lang="en-US" sz="4400" b="1"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Critical Information Needs</a:t>
            </a:r>
            <a:endParaRPr lang="en-US" sz="4400" b="1" dirty="0">
              <a:solidFill>
                <a:srgbClr val="FF0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4423582" y="2314307"/>
            <a:ext cx="6469039" cy="830997"/>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Tell us what information you believe you need to assist you in fulfilling your task!</a:t>
            </a:r>
            <a:endParaRPr lang="en-US"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681994">
            <a:off x="1707556" y="1973216"/>
            <a:ext cx="2235062" cy="2415034"/>
          </a:xfrm>
          <a:prstGeom prst="rect">
            <a:avLst/>
          </a:prstGeom>
        </p:spPr>
      </p:pic>
      <p:pic>
        <p:nvPicPr>
          <p:cNvPr id="5" name="Picture 4" descr="ATS&amp;R Logo black and teal with services"/>
          <p:cNvPicPr/>
          <p:nvPr/>
        </p:nvPicPr>
        <p:blipFill>
          <a:blip r:embed="rId3">
            <a:extLst>
              <a:ext uri="{28A0092B-C50C-407E-A947-70E740481C1C}">
                <a14:useLocalDpi xmlns:a14="http://schemas.microsoft.com/office/drawing/2010/main" val="0"/>
              </a:ext>
            </a:extLst>
          </a:blip>
          <a:srcRect/>
          <a:stretch>
            <a:fillRect/>
          </a:stretch>
        </p:blipFill>
        <p:spPr bwMode="auto">
          <a:xfrm>
            <a:off x="10321121" y="6172200"/>
            <a:ext cx="1143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96732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06472" y="420806"/>
            <a:ext cx="8602638" cy="1446550"/>
          </a:xfrm>
          <a:prstGeom prst="rect">
            <a:avLst/>
          </a:prstGeom>
          <a:noFill/>
        </p:spPr>
        <p:txBody>
          <a:bodyPr wrap="square" rtlCol="0">
            <a:spAutoFit/>
          </a:bodyPr>
          <a:lstStyle/>
          <a:p>
            <a:r>
              <a:rPr lang="en-US" sz="4400" b="1"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Next Meeting and Future Meeting Dates</a:t>
            </a:r>
            <a:endParaRPr lang="en-US" sz="4400" b="1" dirty="0">
              <a:solidFill>
                <a:srgbClr val="FF0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4" name="TextBox 3"/>
          <p:cNvSpPr txBox="1"/>
          <p:nvPr/>
        </p:nvSpPr>
        <p:spPr>
          <a:xfrm>
            <a:off x="2306472" y="2265528"/>
            <a:ext cx="6755641" cy="2308324"/>
          </a:xfrm>
          <a:prstGeom prst="rect">
            <a:avLst/>
          </a:prstGeom>
          <a:noFill/>
        </p:spPr>
        <p:txBody>
          <a:bodyPr wrap="square" rtlCol="0">
            <a:spAutoFit/>
          </a:bodyPr>
          <a:lstStyle/>
          <a:p>
            <a:pPr marL="285750" indent="-285750">
              <a:buFont typeface="Wingdings" panose="05000000000000000000" pitchFamily="2" charset="2"/>
              <a:buChar char="q"/>
            </a:pPr>
            <a:r>
              <a:rPr lang="en-US" sz="2400" dirty="0" smtClean="0">
                <a:latin typeface="Arial" pitchFamily="34" charset="0"/>
                <a:cs typeface="Arial" pitchFamily="34" charset="0"/>
              </a:rPr>
              <a:t>Next Meeting:  Tuesday, November </a:t>
            </a:r>
            <a:r>
              <a:rPr lang="en-US" sz="2400" dirty="0">
                <a:latin typeface="Arial" pitchFamily="34" charset="0"/>
                <a:cs typeface="Arial" pitchFamily="34" charset="0"/>
              </a:rPr>
              <a:t>1</a:t>
            </a:r>
            <a:r>
              <a:rPr lang="en-US" sz="2400" dirty="0" smtClean="0">
                <a:latin typeface="Arial" pitchFamily="34" charset="0"/>
                <a:cs typeface="Arial" pitchFamily="34" charset="0"/>
              </a:rPr>
              <a:t>7</a:t>
            </a:r>
            <a:r>
              <a:rPr lang="en-US" sz="2400" baseline="30000" dirty="0" smtClean="0">
                <a:latin typeface="Arial" pitchFamily="34" charset="0"/>
                <a:cs typeface="Arial" pitchFamily="34" charset="0"/>
              </a:rPr>
              <a:t>th</a:t>
            </a:r>
            <a:r>
              <a:rPr lang="en-US" sz="2400" dirty="0" smtClean="0">
                <a:latin typeface="Arial" pitchFamily="34" charset="0"/>
                <a:cs typeface="Arial" pitchFamily="34" charset="0"/>
              </a:rPr>
              <a:t> </a:t>
            </a:r>
          </a:p>
          <a:p>
            <a:pPr marL="285750" indent="-285750">
              <a:buFont typeface="Wingdings" panose="05000000000000000000" pitchFamily="2" charset="2"/>
              <a:buChar char="q"/>
            </a:pPr>
            <a:endParaRPr lang="en-US" sz="2400" dirty="0">
              <a:latin typeface="Arial" pitchFamily="34" charset="0"/>
              <a:cs typeface="Arial" pitchFamily="34" charset="0"/>
            </a:endParaRPr>
          </a:p>
          <a:p>
            <a:pPr marL="742950" lvl="1" indent="-285750">
              <a:buFont typeface="Wingdings" panose="05000000000000000000" pitchFamily="2" charset="2"/>
              <a:buChar char="v"/>
            </a:pPr>
            <a:r>
              <a:rPr lang="en-US" sz="2400" dirty="0" smtClean="0">
                <a:latin typeface="Arial" pitchFamily="34" charset="0"/>
                <a:cs typeface="Arial" pitchFamily="34" charset="0"/>
              </a:rPr>
              <a:t>Tentative Agenda:  Creating Options</a:t>
            </a:r>
          </a:p>
          <a:p>
            <a:pPr marL="742950" lvl="1" indent="-285750">
              <a:buFont typeface="Wingdings" panose="05000000000000000000" pitchFamily="2" charset="2"/>
              <a:buChar char="v"/>
            </a:pPr>
            <a:endParaRPr lang="en-US" sz="2400" dirty="0" smtClean="0">
              <a:latin typeface="Arial" pitchFamily="34" charset="0"/>
              <a:cs typeface="Arial" pitchFamily="34" charset="0"/>
            </a:endParaRPr>
          </a:p>
          <a:p>
            <a:pPr marL="285750" indent="-285750">
              <a:buFont typeface="Wingdings" panose="05000000000000000000" pitchFamily="2" charset="2"/>
              <a:buChar char="q"/>
            </a:pPr>
            <a:r>
              <a:rPr lang="en-US" sz="2400" dirty="0" smtClean="0">
                <a:latin typeface="Arial" pitchFamily="34" charset="0"/>
                <a:cs typeface="Arial" pitchFamily="34" charset="0"/>
              </a:rPr>
              <a:t>Future Meeting Dates: Monday November 30</a:t>
            </a:r>
            <a:r>
              <a:rPr lang="en-US" sz="2400" baseline="30000" dirty="0" smtClean="0">
                <a:latin typeface="Arial" pitchFamily="34" charset="0"/>
                <a:cs typeface="Arial" pitchFamily="34" charset="0"/>
              </a:rPr>
              <a:t>th</a:t>
            </a:r>
            <a:r>
              <a:rPr lang="en-US" sz="2400" dirty="0" smtClean="0">
                <a:latin typeface="Arial" pitchFamily="34" charset="0"/>
                <a:cs typeface="Arial" pitchFamily="34" charset="0"/>
              </a:rPr>
              <a:t> and Monday December 14th. </a:t>
            </a:r>
            <a:endParaRPr lang="en-US" sz="2400" dirty="0">
              <a:latin typeface="Arial" pitchFamily="34" charset="0"/>
              <a:cs typeface="Arial" pitchFamily="34" charset="0"/>
            </a:endParaRPr>
          </a:p>
        </p:txBody>
      </p:sp>
      <p:pic>
        <p:nvPicPr>
          <p:cNvPr id="5" name="Picture 4" descr="ATS&amp;R Logo black and teal with services"/>
          <p:cNvPicPr/>
          <p:nvPr/>
        </p:nvPicPr>
        <p:blipFill>
          <a:blip r:embed="rId2">
            <a:extLst>
              <a:ext uri="{28A0092B-C50C-407E-A947-70E740481C1C}">
                <a14:useLocalDpi xmlns:a14="http://schemas.microsoft.com/office/drawing/2010/main" val="0"/>
              </a:ext>
            </a:extLst>
          </a:blip>
          <a:srcRect/>
          <a:stretch>
            <a:fillRect/>
          </a:stretch>
        </p:blipFill>
        <p:spPr bwMode="auto">
          <a:xfrm>
            <a:off x="10321121" y="6172200"/>
            <a:ext cx="1143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73326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90449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92037" y="298391"/>
            <a:ext cx="9365671" cy="769441"/>
          </a:xfrm>
          <a:prstGeom prst="rect">
            <a:avLst/>
          </a:prstGeom>
          <a:noFill/>
        </p:spPr>
        <p:txBody>
          <a:bodyPr wrap="square" rtlCol="0">
            <a:spAutoFit/>
          </a:bodyPr>
          <a:lstStyle/>
          <a:p>
            <a:r>
              <a:rPr lang="en-US" sz="4400" b="1"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Planning Process Overview</a:t>
            </a:r>
            <a:endParaRPr lang="en-US" sz="4400" b="1" dirty="0">
              <a:solidFill>
                <a:srgbClr val="FF0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4" name="TextBox 3"/>
          <p:cNvSpPr txBox="1"/>
          <p:nvPr/>
        </p:nvSpPr>
        <p:spPr>
          <a:xfrm>
            <a:off x="1925783" y="1225689"/>
            <a:ext cx="9947563" cy="5632311"/>
          </a:xfrm>
          <a:prstGeom prst="rect">
            <a:avLst/>
          </a:prstGeom>
          <a:noFill/>
        </p:spPr>
        <p:txBody>
          <a:bodyPr wrap="square" rtlCol="0">
            <a:spAutoFit/>
          </a:bodyPr>
          <a:lstStyle/>
          <a:p>
            <a:pPr marL="457200" indent="-457200">
              <a:buFont typeface="+mj-lt"/>
              <a:buAutoNum type="arabicPeriod"/>
            </a:pPr>
            <a:r>
              <a:rPr lang="en-US" sz="2400" dirty="0" smtClean="0">
                <a:latin typeface="Arial" panose="020B0604020202020204" pitchFamily="34" charset="0"/>
                <a:cs typeface="Arial" panose="020B0604020202020204" pitchFamily="34" charset="0"/>
              </a:rPr>
              <a:t>The</a:t>
            </a:r>
            <a:r>
              <a:rPr lang="en-US" sz="2400" b="1" i="1" dirty="0" smtClean="0">
                <a:solidFill>
                  <a:srgbClr val="C00000"/>
                </a:solidFill>
                <a:latin typeface="Arial" panose="020B0604020202020204" pitchFamily="34" charset="0"/>
                <a:cs typeface="Arial" panose="020B0604020202020204" pitchFamily="34" charset="0"/>
              </a:rPr>
              <a:t> </a:t>
            </a:r>
            <a:r>
              <a:rPr lang="en-US" sz="2400" b="1" i="1" dirty="0" smtClean="0">
                <a:solidFill>
                  <a:srgbClr val="FF0000"/>
                </a:solidFill>
                <a:latin typeface="Arial" panose="020B0604020202020204" pitchFamily="34" charset="0"/>
                <a:cs typeface="Arial" panose="020B0604020202020204" pitchFamily="34" charset="0"/>
              </a:rPr>
              <a:t>purpose</a:t>
            </a:r>
            <a:r>
              <a:rPr lang="en-US" sz="2400" b="1" i="1" dirty="0" smtClean="0">
                <a:solidFill>
                  <a:srgbClr val="C00000"/>
                </a:solidFill>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of the CFAUSD Facilities Planning Committee will be to, “…. review all information that has been developed for, and approved by, the Chippewa Falls Area Unified School District Board related to the current conditions of its facilities and make recommendations to ensure those facilities support 21</a:t>
            </a:r>
            <a:r>
              <a:rPr lang="en-US" sz="2400" baseline="30000" dirty="0" smtClean="0">
                <a:latin typeface="Arial" panose="020B0604020202020204" pitchFamily="34" charset="0"/>
                <a:cs typeface="Arial" panose="020B0604020202020204" pitchFamily="34" charset="0"/>
              </a:rPr>
              <a:t>st</a:t>
            </a:r>
            <a:r>
              <a:rPr lang="en-US" sz="2400" dirty="0" smtClean="0">
                <a:latin typeface="Arial" panose="020B0604020202020204" pitchFamily="34" charset="0"/>
                <a:cs typeface="Arial" panose="020B0604020202020204" pitchFamily="34" charset="0"/>
              </a:rPr>
              <a:t> century learning….”</a:t>
            </a:r>
          </a:p>
          <a:p>
            <a:pPr marL="457200" indent="-457200">
              <a:buFont typeface="+mj-lt"/>
              <a:buAutoNum type="arabicPeriod"/>
            </a:pPr>
            <a:endParaRPr lang="en-US" sz="2400" dirty="0" smtClean="0">
              <a:latin typeface="Arial" panose="020B0604020202020204" pitchFamily="34" charset="0"/>
              <a:cs typeface="Arial" panose="020B0604020202020204" pitchFamily="34" charset="0"/>
            </a:endParaRPr>
          </a:p>
          <a:p>
            <a:pPr marL="457200" indent="-457200">
              <a:buFont typeface="+mj-lt"/>
              <a:buAutoNum type="arabicPeriod"/>
            </a:pPr>
            <a:r>
              <a:rPr lang="en-US" sz="2400" dirty="0" smtClean="0">
                <a:latin typeface="Arial" panose="020B0604020202020204" pitchFamily="34" charset="0"/>
                <a:cs typeface="Arial" panose="020B0604020202020204" pitchFamily="34" charset="0"/>
              </a:rPr>
              <a:t>The</a:t>
            </a:r>
            <a:r>
              <a:rPr lang="en-US" sz="2400" b="1" i="1" dirty="0" smtClean="0">
                <a:solidFill>
                  <a:srgbClr val="C00000"/>
                </a:solidFill>
                <a:latin typeface="Arial" panose="020B0604020202020204" pitchFamily="34" charset="0"/>
                <a:cs typeface="Arial" panose="020B0604020202020204" pitchFamily="34" charset="0"/>
              </a:rPr>
              <a:t> </a:t>
            </a:r>
            <a:r>
              <a:rPr lang="en-US" sz="2400" b="1" i="1" dirty="0" smtClean="0">
                <a:solidFill>
                  <a:srgbClr val="FF0000"/>
                </a:solidFill>
                <a:latin typeface="Arial" panose="020B0604020202020204" pitchFamily="34" charset="0"/>
                <a:cs typeface="Arial" panose="020B0604020202020204" pitchFamily="34" charset="0"/>
              </a:rPr>
              <a:t>process</a:t>
            </a:r>
            <a:r>
              <a:rPr lang="en-US" sz="2400" b="1" i="1" dirty="0" smtClean="0">
                <a:solidFill>
                  <a:srgbClr val="C00000"/>
                </a:solidFill>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that will be used in the development of Committee recommendation(s) will:</a:t>
            </a:r>
          </a:p>
          <a:p>
            <a:pPr marL="914400" lvl="1" indent="-457200">
              <a:buFont typeface="+mj-lt"/>
              <a:buAutoNum type="arabicPeriod"/>
            </a:pPr>
            <a:r>
              <a:rPr lang="en-US" sz="2400" dirty="0" smtClean="0">
                <a:latin typeface="Arial" panose="020B0604020202020204" pitchFamily="34" charset="0"/>
                <a:cs typeface="Arial" panose="020B0604020202020204" pitchFamily="34" charset="0"/>
              </a:rPr>
              <a:t>Involve participation in five (5) meetings that will take place over a period of ten (10) to twelve (12) weeks.</a:t>
            </a:r>
          </a:p>
          <a:p>
            <a:pPr marL="914400" lvl="1" indent="-457200">
              <a:buFont typeface="+mj-lt"/>
              <a:buAutoNum type="arabicPeriod"/>
            </a:pPr>
            <a:r>
              <a:rPr lang="en-US" sz="2400" dirty="0" smtClean="0">
                <a:latin typeface="Arial" panose="020B0604020202020204" pitchFamily="34" charset="0"/>
                <a:cs typeface="Arial" panose="020B0604020202020204" pitchFamily="34" charset="0"/>
              </a:rPr>
              <a:t>Be inclusive in nature; recognizing the importance of both individual thought as well as consensus of small group and large group ‘think.’</a:t>
            </a:r>
          </a:p>
          <a:p>
            <a:pPr marL="457200" indent="-457200">
              <a:buFont typeface="+mj-lt"/>
              <a:buAutoNum type="arabicPeriod"/>
            </a:pPr>
            <a:endParaRPr lang="en-US" sz="2400" dirty="0">
              <a:latin typeface="Arial" panose="020B0604020202020204" pitchFamily="34" charset="0"/>
              <a:cs typeface="Arial" panose="020B0604020202020204" pitchFamily="34" charset="0"/>
            </a:endParaRPr>
          </a:p>
        </p:txBody>
      </p:sp>
      <p:pic>
        <p:nvPicPr>
          <p:cNvPr id="5" name="Picture 4" descr="ATS&amp;R Logo black and teal with services"/>
          <p:cNvPicPr/>
          <p:nvPr/>
        </p:nvPicPr>
        <p:blipFill>
          <a:blip r:embed="rId2">
            <a:extLst>
              <a:ext uri="{28A0092B-C50C-407E-A947-70E740481C1C}">
                <a14:useLocalDpi xmlns:a14="http://schemas.microsoft.com/office/drawing/2010/main" val="0"/>
              </a:ext>
            </a:extLst>
          </a:blip>
          <a:srcRect/>
          <a:stretch>
            <a:fillRect/>
          </a:stretch>
        </p:blipFill>
        <p:spPr bwMode="auto">
          <a:xfrm>
            <a:off x="10321121" y="6172200"/>
            <a:ext cx="1143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09181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TS&amp;R Logo black and teal with services"/>
          <p:cNvPicPr/>
          <p:nvPr/>
        </p:nvPicPr>
        <p:blipFill>
          <a:blip r:embed="rId2">
            <a:extLst>
              <a:ext uri="{28A0092B-C50C-407E-A947-70E740481C1C}">
                <a14:useLocalDpi xmlns:a14="http://schemas.microsoft.com/office/drawing/2010/main" val="0"/>
              </a:ext>
            </a:extLst>
          </a:blip>
          <a:srcRect/>
          <a:stretch>
            <a:fillRect/>
          </a:stretch>
        </p:blipFill>
        <p:spPr bwMode="auto">
          <a:xfrm>
            <a:off x="10321121" y="6172200"/>
            <a:ext cx="1143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2651311" y="839741"/>
            <a:ext cx="8574622" cy="2616199"/>
          </a:xfrm>
        </p:spPr>
        <p:txBody>
          <a:bodyPr/>
          <a:lstStyle/>
          <a:p>
            <a:r>
              <a:rPr lang="en-US"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Chippewa Falls</a:t>
            </a:r>
            <a:endParaRPr lang="en-US" dirty="0">
              <a:solidFill>
                <a:srgbClr val="FF0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8" name="Subtitle 2"/>
          <p:cNvSpPr>
            <a:spLocks noGrp="1"/>
          </p:cNvSpPr>
          <p:nvPr>
            <p:ph type="subTitle" idx="1"/>
          </p:nvPr>
        </p:nvSpPr>
        <p:spPr>
          <a:xfrm>
            <a:off x="4515377" y="3996267"/>
            <a:ext cx="6987645" cy="1388534"/>
          </a:xfrm>
        </p:spPr>
        <p:txBody>
          <a:bodyPr/>
          <a:lstStyle/>
          <a:p>
            <a:r>
              <a:rPr lang="en-US" b="1" dirty="0" smtClean="0">
                <a:latin typeface="Arial" pitchFamily="34" charset="0"/>
                <a:cs typeface="Arial" pitchFamily="34" charset="0"/>
              </a:rPr>
              <a:t>Facilities Task Force</a:t>
            </a:r>
          </a:p>
          <a:p>
            <a:r>
              <a:rPr lang="en-US" b="1" dirty="0" smtClean="0">
                <a:latin typeface="Arial" pitchFamily="34" charset="0"/>
                <a:cs typeface="Arial" pitchFamily="34" charset="0"/>
              </a:rPr>
              <a:t>Fall 2015</a:t>
            </a:r>
            <a:endParaRPr lang="en-US" b="1" dirty="0">
              <a:latin typeface="Arial" pitchFamily="34" charset="0"/>
              <a:cs typeface="Arial" pitchFamily="34" charset="0"/>
            </a:endParaRPr>
          </a:p>
        </p:txBody>
      </p:sp>
    </p:spTree>
    <p:extLst>
      <p:ext uri="{BB962C8B-B14F-4D97-AF65-F5344CB8AC3E}">
        <p14:creationId xmlns:p14="http://schemas.microsoft.com/office/powerpoint/2010/main" val="12633088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37981" y="354842"/>
            <a:ext cx="7915701" cy="769441"/>
          </a:xfrm>
          <a:prstGeom prst="rect">
            <a:avLst/>
          </a:prstGeom>
          <a:noFill/>
        </p:spPr>
        <p:txBody>
          <a:bodyPr wrap="square" rtlCol="0">
            <a:spAutoFit/>
          </a:bodyPr>
          <a:lstStyle/>
          <a:p>
            <a:r>
              <a:rPr lang="en-US" sz="4400" b="1"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Agenda for Meeting One</a:t>
            </a:r>
            <a:endParaRPr lang="en-US" sz="4400" b="1" dirty="0">
              <a:solidFill>
                <a:srgbClr val="FF0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2601955" y="1278553"/>
            <a:ext cx="7833816" cy="4154984"/>
          </a:xfrm>
          <a:prstGeom prst="rect">
            <a:avLst/>
          </a:prstGeom>
          <a:noFill/>
        </p:spPr>
        <p:txBody>
          <a:bodyPr wrap="square" rtlCol="0">
            <a:spAutoFit/>
          </a:bodyPr>
          <a:lstStyle/>
          <a:p>
            <a:pPr marL="342900" indent="-342900">
              <a:buFont typeface="+mj-lt"/>
              <a:buAutoNum type="arabicPeriod"/>
            </a:pPr>
            <a:r>
              <a:rPr lang="en-US" sz="2400" dirty="0" smtClean="0">
                <a:latin typeface="Arial" panose="020B0604020202020204" pitchFamily="34" charset="0"/>
                <a:cs typeface="Arial" panose="020B0604020202020204" pitchFamily="34" charset="0"/>
              </a:rPr>
              <a:t>ATSR Introductions</a:t>
            </a:r>
          </a:p>
          <a:p>
            <a:pPr marL="342900" indent="-342900">
              <a:buFont typeface="+mj-lt"/>
              <a:buAutoNum type="arabicPeriod"/>
            </a:pPr>
            <a:endParaRPr lang="en-US" sz="2400" dirty="0" smtClean="0">
              <a:latin typeface="Arial" panose="020B0604020202020204" pitchFamily="34" charset="0"/>
              <a:cs typeface="Arial" panose="020B0604020202020204" pitchFamily="34" charset="0"/>
            </a:endParaRPr>
          </a:p>
          <a:p>
            <a:pPr marL="342900" indent="-342900">
              <a:buFont typeface="+mj-lt"/>
              <a:buAutoNum type="arabicPeriod"/>
            </a:pPr>
            <a:r>
              <a:rPr lang="en-US" sz="2400" dirty="0" smtClean="0">
                <a:latin typeface="Arial" panose="020B0604020202020204" pitchFamily="34" charset="0"/>
                <a:cs typeface="Arial" panose="020B0604020202020204" pitchFamily="34" charset="0"/>
              </a:rPr>
              <a:t>Overview of Planning Process</a:t>
            </a:r>
          </a:p>
          <a:p>
            <a:pPr marL="342900" indent="-342900">
              <a:buFont typeface="+mj-lt"/>
              <a:buAutoNum type="arabicPeriod"/>
            </a:pPr>
            <a:endParaRPr lang="en-US" sz="2400" dirty="0" smtClean="0">
              <a:latin typeface="Arial" panose="020B0604020202020204" pitchFamily="34" charset="0"/>
              <a:cs typeface="Arial" panose="020B0604020202020204" pitchFamily="34" charset="0"/>
            </a:endParaRPr>
          </a:p>
          <a:p>
            <a:pPr marL="342900" indent="-342900">
              <a:buFont typeface="+mj-lt"/>
              <a:buAutoNum type="arabicPeriod"/>
            </a:pPr>
            <a:r>
              <a:rPr lang="en-US" sz="2400" dirty="0" smtClean="0">
                <a:latin typeface="Arial" panose="020B0604020202020204" pitchFamily="34" charset="0"/>
                <a:cs typeface="Arial" panose="020B0604020202020204" pitchFamily="34" charset="0"/>
              </a:rPr>
              <a:t>Committee Member Introductions</a:t>
            </a:r>
          </a:p>
          <a:p>
            <a:pPr marL="342900" indent="-342900">
              <a:buFont typeface="+mj-lt"/>
              <a:buAutoNum type="arabicPeriod"/>
            </a:pPr>
            <a:endParaRPr lang="en-US" sz="2400" dirty="0">
              <a:latin typeface="Arial" panose="020B0604020202020204" pitchFamily="34" charset="0"/>
              <a:cs typeface="Arial" panose="020B0604020202020204" pitchFamily="34" charset="0"/>
            </a:endParaRPr>
          </a:p>
          <a:p>
            <a:pPr marL="342900" indent="-342900">
              <a:buFont typeface="+mj-lt"/>
              <a:buAutoNum type="arabicPeriod"/>
            </a:pPr>
            <a:r>
              <a:rPr lang="en-US" sz="2400" dirty="0" smtClean="0">
                <a:latin typeface="Arial" panose="020B0604020202020204" pitchFamily="34" charset="0"/>
                <a:cs typeface="Arial" panose="020B0604020202020204" pitchFamily="34" charset="0"/>
              </a:rPr>
              <a:t>Small Group Activity </a:t>
            </a:r>
            <a:r>
              <a:rPr lang="en-US" sz="2400" i="1" dirty="0" smtClean="0">
                <a:solidFill>
                  <a:srgbClr val="FF0000"/>
                </a:solidFill>
                <a:latin typeface="Arial" panose="020B0604020202020204" pitchFamily="34" charset="0"/>
                <a:cs typeface="Arial" panose="020B0604020202020204" pitchFamily="34" charset="0"/>
              </a:rPr>
              <a:t>“Imagine”</a:t>
            </a:r>
          </a:p>
          <a:p>
            <a:pPr marL="342900" indent="-342900">
              <a:buFont typeface="+mj-lt"/>
              <a:buAutoNum type="arabicPeriod"/>
            </a:pPr>
            <a:endParaRPr lang="en-US" sz="2400" dirty="0" smtClean="0">
              <a:latin typeface="Arial" panose="020B0604020202020204" pitchFamily="34" charset="0"/>
              <a:cs typeface="Arial" panose="020B0604020202020204" pitchFamily="34" charset="0"/>
            </a:endParaRPr>
          </a:p>
          <a:p>
            <a:pPr marL="342900" indent="-342900">
              <a:buFont typeface="+mj-lt"/>
              <a:buAutoNum type="arabicPeriod"/>
            </a:pPr>
            <a:r>
              <a:rPr lang="en-US" sz="2400" dirty="0" smtClean="0">
                <a:latin typeface="Arial" panose="020B0604020202020204" pitchFamily="34" charset="0"/>
                <a:cs typeface="Arial" panose="020B0604020202020204" pitchFamily="34" charset="0"/>
              </a:rPr>
              <a:t>Identification of Critical Information</a:t>
            </a:r>
          </a:p>
          <a:p>
            <a:pPr marL="342900" indent="-342900">
              <a:buFont typeface="+mj-lt"/>
              <a:buAutoNum type="arabicPeriod"/>
            </a:pPr>
            <a:endParaRPr lang="en-US" sz="2400" dirty="0" smtClean="0">
              <a:latin typeface="Arial" panose="020B0604020202020204" pitchFamily="34" charset="0"/>
              <a:cs typeface="Arial" panose="020B0604020202020204" pitchFamily="34" charset="0"/>
            </a:endParaRPr>
          </a:p>
          <a:p>
            <a:pPr marL="342900" indent="-342900">
              <a:buFont typeface="+mj-lt"/>
              <a:buAutoNum type="arabicPeriod"/>
            </a:pPr>
            <a:r>
              <a:rPr lang="en-US" sz="2400" dirty="0" smtClean="0">
                <a:latin typeface="Arial" panose="020B0604020202020204" pitchFamily="34" charset="0"/>
                <a:cs typeface="Arial" panose="020B0604020202020204" pitchFamily="34" charset="0"/>
              </a:rPr>
              <a:t>Meeting Calendar</a:t>
            </a:r>
          </a:p>
        </p:txBody>
      </p:sp>
      <p:pic>
        <p:nvPicPr>
          <p:cNvPr id="4" name="Picture 3" descr="ATS&amp;R Logo black and teal with services"/>
          <p:cNvPicPr/>
          <p:nvPr/>
        </p:nvPicPr>
        <p:blipFill>
          <a:blip r:embed="rId3">
            <a:extLst>
              <a:ext uri="{28A0092B-C50C-407E-A947-70E740481C1C}">
                <a14:useLocalDpi xmlns:a14="http://schemas.microsoft.com/office/drawing/2010/main" val="0"/>
              </a:ext>
            </a:extLst>
          </a:blip>
          <a:srcRect/>
          <a:stretch>
            <a:fillRect/>
          </a:stretch>
        </p:blipFill>
        <p:spPr bwMode="auto">
          <a:xfrm>
            <a:off x="10321121" y="6172200"/>
            <a:ext cx="1143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66444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37981" y="354842"/>
            <a:ext cx="7915701" cy="769441"/>
          </a:xfrm>
          <a:prstGeom prst="rect">
            <a:avLst/>
          </a:prstGeom>
          <a:noFill/>
        </p:spPr>
        <p:txBody>
          <a:bodyPr wrap="square" rtlCol="0">
            <a:spAutoFit/>
          </a:bodyPr>
          <a:lstStyle/>
          <a:p>
            <a:r>
              <a:rPr lang="en-US" sz="4400" b="1"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Agenda for Meeting Two</a:t>
            </a:r>
            <a:endParaRPr lang="en-US" sz="4400" b="1" dirty="0">
              <a:solidFill>
                <a:srgbClr val="FF0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5" name="TextBox 4"/>
          <p:cNvSpPr txBox="1"/>
          <p:nvPr/>
        </p:nvSpPr>
        <p:spPr>
          <a:xfrm>
            <a:off x="2251880" y="1185839"/>
            <a:ext cx="7833816" cy="4893647"/>
          </a:xfrm>
          <a:prstGeom prst="rect">
            <a:avLst/>
          </a:prstGeom>
          <a:noFill/>
          <a:ln>
            <a:solidFill>
              <a:schemeClr val="tx1"/>
            </a:solidFill>
          </a:ln>
        </p:spPr>
        <p:txBody>
          <a:bodyPr wrap="square" rtlCol="0">
            <a:spAutoFit/>
          </a:bodyPr>
          <a:lstStyle/>
          <a:p>
            <a:pPr marL="342900" indent="-342900">
              <a:buFont typeface="+mj-lt"/>
              <a:buAutoNum type="arabicPeriod"/>
            </a:pPr>
            <a:r>
              <a:rPr lang="en-US" sz="2400" dirty="0" smtClean="0">
                <a:latin typeface="Arial" panose="020B0604020202020204" pitchFamily="34" charset="0"/>
                <a:cs typeface="Arial" panose="020B0604020202020204" pitchFamily="34" charset="0"/>
              </a:rPr>
              <a:t>Review Planning Process</a:t>
            </a:r>
          </a:p>
          <a:p>
            <a:pPr marL="342900" indent="-342900">
              <a:buFont typeface="+mj-lt"/>
              <a:buAutoNum type="arabicPeriod"/>
            </a:pPr>
            <a:endParaRPr lang="en-US" sz="2400" dirty="0" smtClean="0">
              <a:latin typeface="Arial" panose="020B0604020202020204" pitchFamily="34" charset="0"/>
              <a:cs typeface="Arial" panose="020B0604020202020204" pitchFamily="34" charset="0"/>
            </a:endParaRPr>
          </a:p>
          <a:p>
            <a:pPr marL="342900" indent="-342900">
              <a:buFont typeface="+mj-lt"/>
              <a:buAutoNum type="arabicPeriod"/>
            </a:pPr>
            <a:r>
              <a:rPr lang="en-US" sz="2400" dirty="0" smtClean="0">
                <a:latin typeface="Arial" panose="020B0604020202020204" pitchFamily="34" charset="0"/>
                <a:cs typeface="Arial" panose="020B0604020202020204" pitchFamily="34" charset="0"/>
                <a:hlinkClick r:id="rId3"/>
              </a:rPr>
              <a:t>Reflecting on What We’ve Learned</a:t>
            </a:r>
            <a:endParaRPr lang="en-US" sz="2400" dirty="0" smtClean="0">
              <a:latin typeface="Arial" panose="020B0604020202020204" pitchFamily="34" charset="0"/>
              <a:cs typeface="Arial" panose="020B0604020202020204" pitchFamily="34" charset="0"/>
            </a:endParaRPr>
          </a:p>
          <a:p>
            <a:pPr marL="342900" indent="-342900">
              <a:buFont typeface="+mj-lt"/>
              <a:buAutoNum type="arabicPeriod"/>
            </a:pPr>
            <a:endParaRPr lang="en-US" sz="2400" dirty="0">
              <a:latin typeface="Arial" panose="020B0604020202020204" pitchFamily="34" charset="0"/>
              <a:cs typeface="Arial" panose="020B0604020202020204" pitchFamily="34" charset="0"/>
            </a:endParaRPr>
          </a:p>
          <a:p>
            <a:pPr marL="342900" indent="-342900">
              <a:buFont typeface="+mj-lt"/>
              <a:buAutoNum type="arabicPeriod"/>
            </a:pPr>
            <a:r>
              <a:rPr lang="en-US" sz="2400" dirty="0" smtClean="0">
                <a:latin typeface="Arial" panose="020B0604020202020204" pitchFamily="34" charset="0"/>
                <a:cs typeface="Arial" panose="020B0604020202020204" pitchFamily="34" charset="0"/>
              </a:rPr>
              <a:t>‘Stomping On’ Creativity</a:t>
            </a:r>
          </a:p>
          <a:p>
            <a:pPr marL="342900" indent="-342900">
              <a:buFont typeface="+mj-lt"/>
              <a:buAutoNum type="arabicPeriod"/>
            </a:pPr>
            <a:endParaRPr lang="en-US" sz="2400" dirty="0">
              <a:latin typeface="Arial" panose="020B0604020202020204" pitchFamily="34" charset="0"/>
              <a:cs typeface="Arial" panose="020B0604020202020204" pitchFamily="34" charset="0"/>
            </a:endParaRPr>
          </a:p>
          <a:p>
            <a:pPr marL="342900" indent="-342900">
              <a:buFont typeface="+mj-lt"/>
              <a:buAutoNum type="arabicPeriod"/>
            </a:pPr>
            <a:r>
              <a:rPr lang="en-US" sz="2400" dirty="0" smtClean="0">
                <a:latin typeface="Arial" panose="020B0604020202020204" pitchFamily="34" charset="0"/>
                <a:cs typeface="Arial" panose="020B0604020202020204" pitchFamily="34" charset="0"/>
              </a:rPr>
              <a:t>History of Learning</a:t>
            </a:r>
          </a:p>
          <a:p>
            <a:pPr marL="342900" indent="-342900">
              <a:buFont typeface="+mj-lt"/>
              <a:buAutoNum type="arabicPeriod"/>
            </a:pPr>
            <a:endParaRPr lang="en-US" sz="2400" dirty="0" smtClean="0">
              <a:latin typeface="Arial" panose="020B0604020202020204" pitchFamily="34" charset="0"/>
              <a:cs typeface="Arial" panose="020B0604020202020204" pitchFamily="34" charset="0"/>
            </a:endParaRPr>
          </a:p>
          <a:p>
            <a:pPr marL="342900" indent="-342900">
              <a:buFont typeface="+mj-lt"/>
              <a:buAutoNum type="arabicPeriod"/>
            </a:pPr>
            <a:r>
              <a:rPr lang="en-US" sz="2400" b="1" i="1" dirty="0" smtClean="0">
                <a:solidFill>
                  <a:srgbClr val="C00000"/>
                </a:solidFill>
                <a:latin typeface="Arial" panose="020B0604020202020204" pitchFamily="34" charset="0"/>
                <a:cs typeface="Arial" panose="020B0604020202020204" pitchFamily="34" charset="0"/>
              </a:rPr>
              <a:t>Creating Tomorrow</a:t>
            </a:r>
          </a:p>
          <a:p>
            <a:pPr marL="342900" indent="-342900">
              <a:buFont typeface="+mj-lt"/>
              <a:buAutoNum type="arabicPeriod"/>
            </a:pPr>
            <a:endParaRPr lang="en-US" sz="2400" dirty="0">
              <a:latin typeface="Arial" panose="020B0604020202020204" pitchFamily="34" charset="0"/>
              <a:cs typeface="Arial" panose="020B0604020202020204" pitchFamily="34" charset="0"/>
            </a:endParaRPr>
          </a:p>
          <a:p>
            <a:pPr marL="342900" indent="-342900">
              <a:buFont typeface="+mj-lt"/>
              <a:buAutoNum type="arabicPeriod"/>
            </a:pPr>
            <a:r>
              <a:rPr lang="en-US" sz="2400" dirty="0" smtClean="0">
                <a:latin typeface="Arial" panose="020B0604020202020204" pitchFamily="34" charset="0"/>
                <a:cs typeface="Arial" panose="020B0604020202020204" pitchFamily="34" charset="0"/>
              </a:rPr>
              <a:t>Need to Know Information</a:t>
            </a:r>
          </a:p>
          <a:p>
            <a:pPr marL="342900" indent="-342900">
              <a:buFont typeface="+mj-lt"/>
              <a:buAutoNum type="arabicPeriod"/>
            </a:pPr>
            <a:endParaRPr lang="en-US" sz="2400" dirty="0" smtClean="0">
              <a:latin typeface="Arial" panose="020B0604020202020204" pitchFamily="34" charset="0"/>
              <a:cs typeface="Arial" panose="020B0604020202020204" pitchFamily="34" charset="0"/>
            </a:endParaRPr>
          </a:p>
          <a:p>
            <a:pPr marL="342900" indent="-342900">
              <a:buFont typeface="+mj-lt"/>
              <a:buAutoNum type="arabicPeriod"/>
            </a:pPr>
            <a:r>
              <a:rPr lang="en-US" sz="2400" dirty="0" smtClean="0">
                <a:latin typeface="Arial" panose="020B0604020202020204" pitchFamily="34" charset="0"/>
                <a:cs typeface="Arial" panose="020B0604020202020204" pitchFamily="34" charset="0"/>
              </a:rPr>
              <a:t>Next Steps Meeting Calendar</a:t>
            </a:r>
          </a:p>
        </p:txBody>
      </p:sp>
      <p:pic>
        <p:nvPicPr>
          <p:cNvPr id="6" name="Picture 5" descr="ATS&amp;R Logo black and teal with services"/>
          <p:cNvPicPr/>
          <p:nvPr/>
        </p:nvPicPr>
        <p:blipFill>
          <a:blip r:embed="rId4">
            <a:extLst>
              <a:ext uri="{28A0092B-C50C-407E-A947-70E740481C1C}">
                <a14:useLocalDpi xmlns:a14="http://schemas.microsoft.com/office/drawing/2010/main" val="0"/>
              </a:ext>
            </a:extLst>
          </a:blip>
          <a:srcRect/>
          <a:stretch>
            <a:fillRect/>
          </a:stretch>
        </p:blipFill>
        <p:spPr bwMode="auto">
          <a:xfrm>
            <a:off x="10321121" y="6172200"/>
            <a:ext cx="1143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32046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7540" y="423081"/>
            <a:ext cx="8898341" cy="769441"/>
          </a:xfrm>
          <a:prstGeom prst="rect">
            <a:avLst/>
          </a:prstGeom>
          <a:noFill/>
        </p:spPr>
        <p:txBody>
          <a:bodyPr wrap="square" rtlCol="0">
            <a:spAutoFit/>
          </a:bodyPr>
          <a:lstStyle/>
          <a:p>
            <a:r>
              <a:rPr lang="en-US" sz="4400" b="1"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Review The Planning Process</a:t>
            </a:r>
            <a:endParaRPr lang="en-US" sz="4400" b="1" dirty="0">
              <a:solidFill>
                <a:srgbClr val="FF0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1965278" y="1362501"/>
            <a:ext cx="9430603" cy="5632311"/>
          </a:xfrm>
          <a:prstGeom prst="rect">
            <a:avLst/>
          </a:prstGeom>
          <a:noFill/>
        </p:spPr>
        <p:txBody>
          <a:bodyPr wrap="square" rtlCol="0">
            <a:spAutoFit/>
          </a:bodyPr>
          <a:lstStyle/>
          <a:p>
            <a:pPr marL="457200" indent="-457200">
              <a:buFont typeface="+mj-lt"/>
              <a:buAutoNum type="arabicPeriod"/>
            </a:pPr>
            <a:r>
              <a:rPr lang="en-US" sz="2400" i="1" dirty="0">
                <a:latin typeface="Arial" panose="020B0604020202020204" pitchFamily="34" charset="0"/>
                <a:cs typeface="Arial" panose="020B0604020202020204" pitchFamily="34" charset="0"/>
              </a:rPr>
              <a:t>The</a:t>
            </a:r>
            <a:r>
              <a:rPr lang="en-US" sz="2400" b="1" i="1" dirty="0">
                <a:solidFill>
                  <a:srgbClr val="C00000"/>
                </a:solidFill>
                <a:latin typeface="Arial" panose="020B0604020202020204" pitchFamily="34" charset="0"/>
                <a:cs typeface="Arial" panose="020B0604020202020204" pitchFamily="34" charset="0"/>
              </a:rPr>
              <a:t> </a:t>
            </a:r>
            <a:r>
              <a:rPr lang="en-US" sz="2400" b="1" i="1" dirty="0">
                <a:solidFill>
                  <a:srgbClr val="FF0000"/>
                </a:solidFill>
                <a:latin typeface="Arial" panose="020B0604020202020204" pitchFamily="34" charset="0"/>
                <a:cs typeface="Arial" panose="020B0604020202020204" pitchFamily="34" charset="0"/>
              </a:rPr>
              <a:t>purpose</a:t>
            </a:r>
            <a:r>
              <a:rPr lang="en-US" sz="2400" b="1" i="1" dirty="0">
                <a:solidFill>
                  <a:srgbClr val="C00000"/>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of the Future Facilities Planning Committee will be to, “…. review all information that has been developed for, and approved by, the Chippewa Falls Area </a:t>
            </a:r>
            <a:r>
              <a:rPr lang="en-US" sz="2400" dirty="0" smtClean="0">
                <a:latin typeface="Arial" panose="020B0604020202020204" pitchFamily="34" charset="0"/>
                <a:cs typeface="Arial" panose="020B0604020202020204" pitchFamily="34" charset="0"/>
              </a:rPr>
              <a:t>Unified </a:t>
            </a:r>
            <a:r>
              <a:rPr lang="en-US" sz="2400" dirty="0">
                <a:latin typeface="Arial" panose="020B0604020202020204" pitchFamily="34" charset="0"/>
                <a:cs typeface="Arial" panose="020B0604020202020204" pitchFamily="34" charset="0"/>
              </a:rPr>
              <a:t>School District Board related to the current conditions of CFAUSD facilities and make recommendations to ensure its facilities support 21</a:t>
            </a:r>
            <a:r>
              <a:rPr lang="en-US" sz="2400" baseline="30000" dirty="0">
                <a:latin typeface="Arial" panose="020B0604020202020204" pitchFamily="34" charset="0"/>
                <a:cs typeface="Arial" panose="020B0604020202020204" pitchFamily="34" charset="0"/>
              </a:rPr>
              <a:t>st</a:t>
            </a:r>
            <a:r>
              <a:rPr lang="en-US" sz="2400" dirty="0">
                <a:latin typeface="Arial" panose="020B0604020202020204" pitchFamily="34" charset="0"/>
                <a:cs typeface="Arial" panose="020B0604020202020204" pitchFamily="34" charset="0"/>
              </a:rPr>
              <a:t> century learning</a:t>
            </a:r>
            <a:r>
              <a:rPr lang="en-US" sz="2400" dirty="0" smtClean="0">
                <a:latin typeface="Arial" panose="020B0604020202020204" pitchFamily="34" charset="0"/>
                <a:cs typeface="Arial" panose="020B0604020202020204" pitchFamily="34" charset="0"/>
              </a:rPr>
              <a:t>….”</a:t>
            </a:r>
          </a:p>
          <a:p>
            <a:pPr marL="457200" indent="-457200">
              <a:buFont typeface="+mj-lt"/>
              <a:buAutoNum type="arabicPeriod"/>
            </a:pPr>
            <a:endParaRPr lang="en-US" sz="2400" dirty="0">
              <a:latin typeface="Arial" panose="020B0604020202020204" pitchFamily="34" charset="0"/>
              <a:cs typeface="Arial" panose="020B0604020202020204" pitchFamily="34" charset="0"/>
            </a:endParaRPr>
          </a:p>
          <a:p>
            <a:pPr marL="457200" indent="-457200">
              <a:buFont typeface="+mj-lt"/>
              <a:buAutoNum type="arabicPeriod"/>
            </a:pPr>
            <a:r>
              <a:rPr lang="en-US" sz="2400" b="1" i="1" dirty="0" smtClean="0">
                <a:latin typeface="Arial" panose="020B0604020202020204" pitchFamily="34" charset="0"/>
                <a:cs typeface="Arial" panose="020B0604020202020204" pitchFamily="34" charset="0"/>
              </a:rPr>
              <a:t>The</a:t>
            </a:r>
            <a:r>
              <a:rPr lang="en-US" sz="2400" b="1" i="1" dirty="0" smtClean="0">
                <a:solidFill>
                  <a:srgbClr val="C00000"/>
                </a:solidFill>
                <a:latin typeface="Arial" panose="020B0604020202020204" pitchFamily="34" charset="0"/>
                <a:cs typeface="Arial" panose="020B0604020202020204" pitchFamily="34" charset="0"/>
              </a:rPr>
              <a:t> </a:t>
            </a:r>
            <a:r>
              <a:rPr lang="en-US" sz="2400" b="1" i="1" dirty="0" smtClean="0">
                <a:solidFill>
                  <a:srgbClr val="FF0000"/>
                </a:solidFill>
                <a:latin typeface="Arial" panose="020B0604020202020204" pitchFamily="34" charset="0"/>
                <a:cs typeface="Arial" panose="020B0604020202020204" pitchFamily="34" charset="0"/>
              </a:rPr>
              <a:t>process</a:t>
            </a:r>
            <a:r>
              <a:rPr lang="en-US" sz="2400" b="1" i="1" dirty="0" smtClean="0">
                <a:solidFill>
                  <a:srgbClr val="C00000"/>
                </a:solidFill>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that will be used in the development of the recommendation will:</a:t>
            </a:r>
          </a:p>
          <a:p>
            <a:pPr marL="914400" lvl="1" indent="-457200">
              <a:buFont typeface="+mj-lt"/>
              <a:buAutoNum type="arabicPeriod"/>
            </a:pPr>
            <a:r>
              <a:rPr lang="en-US" sz="2400" dirty="0" smtClean="0">
                <a:latin typeface="Arial" panose="020B0604020202020204" pitchFamily="34" charset="0"/>
                <a:cs typeface="Arial" panose="020B0604020202020204" pitchFamily="34" charset="0"/>
              </a:rPr>
              <a:t>Involve participation in five (5) meetings that will take place over a period of ten (10) to twelve (12) weeks</a:t>
            </a:r>
          </a:p>
          <a:p>
            <a:pPr marL="914400" lvl="1" indent="-457200">
              <a:buFont typeface="+mj-lt"/>
              <a:buAutoNum type="arabicPeriod"/>
            </a:pPr>
            <a:r>
              <a:rPr lang="en-US" sz="2400" dirty="0" smtClean="0">
                <a:latin typeface="Arial" panose="020B0604020202020204" pitchFamily="34" charset="0"/>
                <a:cs typeface="Arial" panose="020B0604020202020204" pitchFamily="34" charset="0"/>
              </a:rPr>
              <a:t>Be inclusive in nature; recognizing the importance of both individual thought as well as consensus of small group and large group ‘think.’</a:t>
            </a:r>
          </a:p>
          <a:p>
            <a:pPr marL="457200" indent="-457200">
              <a:buFont typeface="+mj-lt"/>
              <a:buAutoNum type="arabicPeriod"/>
            </a:pPr>
            <a:endParaRPr lang="en-US" sz="2400" dirty="0">
              <a:latin typeface="Arial" panose="020B0604020202020204" pitchFamily="34" charset="0"/>
              <a:cs typeface="Arial" panose="020B0604020202020204" pitchFamily="34" charset="0"/>
            </a:endParaRPr>
          </a:p>
        </p:txBody>
      </p:sp>
      <p:pic>
        <p:nvPicPr>
          <p:cNvPr id="4" name="Picture 3" descr="ATS&amp;R Logo black and teal with services"/>
          <p:cNvPicPr/>
          <p:nvPr/>
        </p:nvPicPr>
        <p:blipFill>
          <a:blip r:embed="rId2">
            <a:extLst>
              <a:ext uri="{28A0092B-C50C-407E-A947-70E740481C1C}">
                <a14:useLocalDpi xmlns:a14="http://schemas.microsoft.com/office/drawing/2010/main" val="0"/>
              </a:ext>
            </a:extLst>
          </a:blip>
          <a:srcRect/>
          <a:stretch>
            <a:fillRect/>
          </a:stretch>
        </p:blipFill>
        <p:spPr bwMode="auto">
          <a:xfrm>
            <a:off x="10553130" y="6308678"/>
            <a:ext cx="1143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51498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2764" y="573206"/>
            <a:ext cx="8486012" cy="769441"/>
          </a:xfrm>
          <a:prstGeom prst="rect">
            <a:avLst/>
          </a:prstGeom>
          <a:noFill/>
        </p:spPr>
        <p:txBody>
          <a:bodyPr wrap="square" rtlCol="0">
            <a:spAutoFit/>
          </a:bodyPr>
          <a:lstStyle/>
          <a:p>
            <a:r>
              <a:rPr lang="en-US" sz="4400" b="1"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Facilities Study </a:t>
            </a:r>
            <a:endParaRPr lang="en-US" sz="4400" b="1" dirty="0">
              <a:solidFill>
                <a:srgbClr val="FF0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2879678" y="1564942"/>
            <a:ext cx="8203958" cy="4524315"/>
          </a:xfrm>
          <a:prstGeom prst="rect">
            <a:avLst/>
          </a:prstGeom>
          <a:noFill/>
        </p:spPr>
        <p:txBody>
          <a:bodyPr wrap="square" rtlCol="0">
            <a:spAutoFit/>
          </a:bodyPr>
          <a:lstStyle/>
          <a:p>
            <a:r>
              <a:rPr lang="en-US" sz="2400" dirty="0" smtClean="0">
                <a:latin typeface="Arial" pitchFamily="34" charset="0"/>
                <a:cs typeface="Arial" pitchFamily="34" charset="0"/>
              </a:rPr>
              <a:t>The information was gathered/analyzed through:</a:t>
            </a:r>
          </a:p>
          <a:p>
            <a:endParaRPr lang="en-US" sz="2400" dirty="0" smtClean="0">
              <a:latin typeface="Arial" pitchFamily="34" charset="0"/>
              <a:cs typeface="Arial" pitchFamily="34" charset="0"/>
            </a:endParaRPr>
          </a:p>
          <a:p>
            <a:pPr marL="742950" indent="-742950">
              <a:buAutoNum type="arabicPeriod"/>
            </a:pPr>
            <a:r>
              <a:rPr lang="en-US" sz="2400" dirty="0" smtClean="0">
                <a:latin typeface="Arial" pitchFamily="34" charset="0"/>
                <a:cs typeface="Arial" pitchFamily="34" charset="0"/>
              </a:rPr>
              <a:t>ATSR ‘GEMS’ Protocol</a:t>
            </a:r>
          </a:p>
          <a:p>
            <a:pPr marL="742950" indent="-742950">
              <a:buAutoNum type="arabicPeriod"/>
            </a:pPr>
            <a:endParaRPr lang="en-US" sz="2400" dirty="0" smtClean="0">
              <a:latin typeface="Arial" pitchFamily="34" charset="0"/>
              <a:cs typeface="Arial" pitchFamily="34" charset="0"/>
            </a:endParaRPr>
          </a:p>
          <a:p>
            <a:pPr marL="742950" indent="-742950">
              <a:buAutoNum type="arabicPeriod"/>
            </a:pPr>
            <a:r>
              <a:rPr lang="en-US" sz="2400" dirty="0" smtClean="0">
                <a:latin typeface="Arial" pitchFamily="34" charset="0"/>
                <a:cs typeface="Arial" pitchFamily="34" charset="0"/>
              </a:rPr>
              <a:t>Engineers’ Review of School Sites and Previous Study</a:t>
            </a:r>
          </a:p>
          <a:p>
            <a:pPr marL="742950" indent="-742950">
              <a:buAutoNum type="arabicPeriod"/>
            </a:pPr>
            <a:endParaRPr lang="en-US" sz="2400" dirty="0" smtClean="0">
              <a:latin typeface="Arial" pitchFamily="34" charset="0"/>
              <a:cs typeface="Arial" pitchFamily="34" charset="0"/>
            </a:endParaRPr>
          </a:p>
          <a:p>
            <a:pPr marL="742950" indent="-742950">
              <a:buAutoNum type="arabicPeriod"/>
            </a:pPr>
            <a:r>
              <a:rPr lang="en-US" sz="2400" dirty="0" smtClean="0">
                <a:latin typeface="Arial" pitchFamily="34" charset="0"/>
                <a:cs typeface="Arial" pitchFamily="34" charset="0"/>
              </a:rPr>
              <a:t>Interviews of key stakeholders such as maintenance engineers, administrators, teachers, parents, students, community members</a:t>
            </a:r>
          </a:p>
          <a:p>
            <a:pPr marL="742950" indent="-742950">
              <a:buAutoNum type="arabicPeriod"/>
            </a:pPr>
            <a:endParaRPr lang="en-US" sz="2400" dirty="0" smtClean="0">
              <a:latin typeface="Arial" pitchFamily="34" charset="0"/>
              <a:cs typeface="Arial" pitchFamily="34" charset="0"/>
            </a:endParaRPr>
          </a:p>
          <a:p>
            <a:pPr marL="742950" indent="-742950">
              <a:buAutoNum type="arabicPeriod"/>
            </a:pPr>
            <a:r>
              <a:rPr lang="en-US" sz="2400" dirty="0" smtClean="0">
                <a:latin typeface="Arial" pitchFamily="34" charset="0"/>
                <a:cs typeface="Arial" pitchFamily="34" charset="0"/>
              </a:rPr>
              <a:t>Comparative state standards</a:t>
            </a:r>
            <a:endParaRPr lang="en-US" sz="2400" dirty="0">
              <a:latin typeface="Arial" pitchFamily="34" charset="0"/>
              <a:cs typeface="Arial" pitchFamily="34" charset="0"/>
            </a:endParaRPr>
          </a:p>
        </p:txBody>
      </p:sp>
      <p:pic>
        <p:nvPicPr>
          <p:cNvPr id="4" name="Picture 3" descr="ATS&amp;R Logo black and teal with services"/>
          <p:cNvPicPr/>
          <p:nvPr/>
        </p:nvPicPr>
        <p:blipFill>
          <a:blip r:embed="rId2">
            <a:extLst>
              <a:ext uri="{28A0092B-C50C-407E-A947-70E740481C1C}">
                <a14:useLocalDpi xmlns:a14="http://schemas.microsoft.com/office/drawing/2010/main" val="0"/>
              </a:ext>
            </a:extLst>
          </a:blip>
          <a:srcRect/>
          <a:stretch>
            <a:fillRect/>
          </a:stretch>
        </p:blipFill>
        <p:spPr bwMode="auto">
          <a:xfrm>
            <a:off x="10321121" y="6172200"/>
            <a:ext cx="1143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56916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66425" y="415906"/>
            <a:ext cx="5595583" cy="461665"/>
          </a:xfrm>
          <a:prstGeom prst="rect">
            <a:avLst/>
          </a:prstGeom>
          <a:noFill/>
        </p:spPr>
        <p:txBody>
          <a:bodyPr wrap="square" rtlCol="0">
            <a:spAutoFit/>
          </a:bodyPr>
          <a:lstStyle/>
          <a:p>
            <a:r>
              <a:rPr lang="en-US" sz="2400" dirty="0" err="1" smtClean="0">
                <a:latin typeface="Arial" pitchFamily="34" charset="0"/>
                <a:cs typeface="Arial" pitchFamily="34" charset="0"/>
              </a:rPr>
              <a:t>Halmstad</a:t>
            </a:r>
            <a:r>
              <a:rPr lang="en-US" sz="2400" dirty="0" smtClean="0">
                <a:latin typeface="Arial" pitchFamily="34" charset="0"/>
                <a:cs typeface="Arial" pitchFamily="34" charset="0"/>
              </a:rPr>
              <a:t> Elementary</a:t>
            </a:r>
            <a:endParaRPr lang="en-US" sz="2400" dirty="0">
              <a:latin typeface="Arial" pitchFamily="34" charset="0"/>
              <a:cs typeface="Arial" pitchFamily="34" charset="0"/>
            </a:endParaRPr>
          </a:p>
        </p:txBody>
      </p:sp>
      <p:pic>
        <p:nvPicPr>
          <p:cNvPr id="3" name="Picture 2" descr="ATS&amp;R Logo black and teal with services"/>
          <p:cNvPicPr/>
          <p:nvPr/>
        </p:nvPicPr>
        <p:blipFill>
          <a:blip r:embed="rId2">
            <a:extLst>
              <a:ext uri="{28A0092B-C50C-407E-A947-70E740481C1C}">
                <a14:useLocalDpi xmlns:a14="http://schemas.microsoft.com/office/drawing/2010/main" val="0"/>
              </a:ext>
            </a:extLst>
          </a:blip>
          <a:srcRect/>
          <a:stretch>
            <a:fillRect/>
          </a:stretch>
        </p:blipFill>
        <p:spPr bwMode="auto">
          <a:xfrm>
            <a:off x="10321121" y="6172200"/>
            <a:ext cx="1143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4726" y="868549"/>
            <a:ext cx="7431335" cy="5513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74634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66425" y="415906"/>
            <a:ext cx="5595583" cy="461665"/>
          </a:xfrm>
          <a:prstGeom prst="rect">
            <a:avLst/>
          </a:prstGeom>
          <a:noFill/>
        </p:spPr>
        <p:txBody>
          <a:bodyPr wrap="square" rtlCol="0">
            <a:spAutoFit/>
          </a:bodyPr>
          <a:lstStyle/>
          <a:p>
            <a:r>
              <a:rPr lang="en-US" sz="2400" dirty="0" err="1" smtClean="0">
                <a:latin typeface="Arial" pitchFamily="34" charset="0"/>
                <a:cs typeface="Arial" pitchFamily="34" charset="0"/>
              </a:rPr>
              <a:t>Halmstad</a:t>
            </a:r>
            <a:r>
              <a:rPr lang="en-US" sz="2400" dirty="0" smtClean="0">
                <a:latin typeface="Arial" pitchFamily="34" charset="0"/>
                <a:cs typeface="Arial" pitchFamily="34" charset="0"/>
              </a:rPr>
              <a:t> Elementary</a:t>
            </a:r>
            <a:endParaRPr lang="en-US" sz="2400" dirty="0">
              <a:latin typeface="Arial" pitchFamily="34" charset="0"/>
              <a:cs typeface="Arial" pitchFamily="34" charset="0"/>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2352" y="1047529"/>
            <a:ext cx="7641648" cy="546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19253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66425" y="415906"/>
            <a:ext cx="5595583" cy="461665"/>
          </a:xfrm>
          <a:prstGeom prst="rect">
            <a:avLst/>
          </a:prstGeom>
          <a:noFill/>
        </p:spPr>
        <p:txBody>
          <a:bodyPr wrap="square" rtlCol="0">
            <a:spAutoFit/>
          </a:bodyPr>
          <a:lstStyle/>
          <a:p>
            <a:r>
              <a:rPr lang="en-US" sz="2400" dirty="0" err="1" smtClean="0">
                <a:latin typeface="Arial" pitchFamily="34" charset="0"/>
                <a:cs typeface="Arial" pitchFamily="34" charset="0"/>
              </a:rPr>
              <a:t>Halmstad</a:t>
            </a:r>
            <a:r>
              <a:rPr lang="en-US" sz="2400" dirty="0" smtClean="0">
                <a:latin typeface="Arial" pitchFamily="34" charset="0"/>
                <a:cs typeface="Arial" pitchFamily="34" charset="0"/>
              </a:rPr>
              <a:t> Elementary</a:t>
            </a:r>
            <a:endParaRPr lang="en-US" sz="2400" dirty="0">
              <a:latin typeface="Arial" pitchFamily="34" charset="0"/>
              <a:cs typeface="Arial"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8966" y="880957"/>
            <a:ext cx="7174523" cy="5444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13152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79870" y="213209"/>
            <a:ext cx="5595583" cy="461665"/>
          </a:xfrm>
          <a:prstGeom prst="rect">
            <a:avLst/>
          </a:prstGeom>
          <a:noFill/>
        </p:spPr>
        <p:txBody>
          <a:bodyPr wrap="square" rtlCol="0">
            <a:spAutoFit/>
          </a:bodyPr>
          <a:lstStyle/>
          <a:p>
            <a:r>
              <a:rPr lang="en-US" sz="2400" dirty="0" smtClean="0">
                <a:latin typeface="Arial" pitchFamily="34" charset="0"/>
                <a:cs typeface="Arial" pitchFamily="34" charset="0"/>
              </a:rPr>
              <a:t>Hillcrest Elementary</a:t>
            </a:r>
            <a:endParaRPr lang="en-US" sz="2400" dirty="0">
              <a:latin typeface="Arial" pitchFamily="34" charset="0"/>
              <a:cs typeface="Arial" pitchFamily="34"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8622" y="787229"/>
            <a:ext cx="7469944" cy="5866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22784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79870" y="213209"/>
            <a:ext cx="5595583" cy="461665"/>
          </a:xfrm>
          <a:prstGeom prst="rect">
            <a:avLst/>
          </a:prstGeom>
          <a:noFill/>
        </p:spPr>
        <p:txBody>
          <a:bodyPr wrap="square" rtlCol="0">
            <a:spAutoFit/>
          </a:bodyPr>
          <a:lstStyle/>
          <a:p>
            <a:r>
              <a:rPr lang="en-US" sz="2400" dirty="0" smtClean="0">
                <a:latin typeface="Arial" pitchFamily="34" charset="0"/>
                <a:cs typeface="Arial" pitchFamily="34" charset="0"/>
              </a:rPr>
              <a:t>Hillcrest Elementary</a:t>
            </a:r>
            <a:endParaRPr lang="en-US" sz="2400" dirty="0">
              <a:latin typeface="Arial" pitchFamily="34" charset="0"/>
              <a:cs typeface="Arial"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1509" y="803769"/>
            <a:ext cx="7818628" cy="554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79449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17769" y="387958"/>
            <a:ext cx="5595583" cy="461665"/>
          </a:xfrm>
          <a:prstGeom prst="rect">
            <a:avLst/>
          </a:prstGeom>
          <a:noFill/>
        </p:spPr>
        <p:txBody>
          <a:bodyPr wrap="square" rtlCol="0">
            <a:spAutoFit/>
          </a:bodyPr>
          <a:lstStyle/>
          <a:p>
            <a:r>
              <a:rPr lang="en-US" sz="2400" dirty="0" smtClean="0">
                <a:latin typeface="Arial" pitchFamily="34" charset="0"/>
                <a:cs typeface="Arial" pitchFamily="34" charset="0"/>
              </a:rPr>
              <a:t>Jim Falls Elementary</a:t>
            </a:r>
            <a:endParaRPr lang="en-US" sz="2400" dirty="0">
              <a:latin typeface="Arial" pitchFamily="34" charset="0"/>
              <a:cs typeface="Arial"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758" y="849623"/>
            <a:ext cx="7206980" cy="5835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96156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17769" y="387958"/>
            <a:ext cx="5595583" cy="461665"/>
          </a:xfrm>
          <a:prstGeom prst="rect">
            <a:avLst/>
          </a:prstGeom>
          <a:noFill/>
        </p:spPr>
        <p:txBody>
          <a:bodyPr wrap="square" rtlCol="0">
            <a:spAutoFit/>
          </a:bodyPr>
          <a:lstStyle/>
          <a:p>
            <a:r>
              <a:rPr lang="en-US" sz="2400" dirty="0" smtClean="0">
                <a:latin typeface="Arial" pitchFamily="34" charset="0"/>
                <a:cs typeface="Arial" pitchFamily="34" charset="0"/>
              </a:rPr>
              <a:t>Jim Falls Elementary</a:t>
            </a:r>
            <a:endParaRPr lang="en-US" sz="2400" dirty="0">
              <a:latin typeface="Arial" pitchFamily="34" charset="0"/>
              <a:cs typeface="Arial" pitchFamily="34"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1283" y="849623"/>
            <a:ext cx="7394236" cy="5701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03654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91159" y="281167"/>
            <a:ext cx="5595583" cy="461665"/>
          </a:xfrm>
          <a:prstGeom prst="rect">
            <a:avLst/>
          </a:prstGeom>
          <a:noFill/>
        </p:spPr>
        <p:txBody>
          <a:bodyPr wrap="square" rtlCol="0">
            <a:spAutoFit/>
          </a:bodyPr>
          <a:lstStyle/>
          <a:p>
            <a:r>
              <a:rPr lang="en-US" sz="2400" dirty="0" smtClean="0">
                <a:latin typeface="Arial" pitchFamily="34" charset="0"/>
                <a:cs typeface="Arial" pitchFamily="34" charset="0"/>
              </a:rPr>
              <a:t>Parkview Elementary</a:t>
            </a:r>
            <a:endParaRPr lang="en-US" sz="2400" dirty="0">
              <a:latin typeface="Arial" pitchFamily="34" charset="0"/>
              <a:cs typeface="Arial" pitchFamily="34"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6929" y="742832"/>
            <a:ext cx="7287065" cy="5842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75498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mond 1"/>
          <p:cNvSpPr/>
          <p:nvPr/>
        </p:nvSpPr>
        <p:spPr>
          <a:xfrm>
            <a:off x="2011679" y="1097279"/>
            <a:ext cx="8856617" cy="4049486"/>
          </a:xfrm>
          <a:prstGeom prst="diamond">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sosceles Triangle 2"/>
          <p:cNvSpPr/>
          <p:nvPr/>
        </p:nvSpPr>
        <p:spPr>
          <a:xfrm>
            <a:off x="6021977" y="1097281"/>
            <a:ext cx="836023" cy="209005"/>
          </a:xfrm>
          <a:prstGeom prs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rot="10800000">
            <a:off x="5969722" y="4907279"/>
            <a:ext cx="940529" cy="209006"/>
          </a:xfrm>
          <a:prstGeom prs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021977" y="1306286"/>
            <a:ext cx="836023" cy="360099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20132952">
            <a:off x="3450078" y="2207687"/>
            <a:ext cx="1719124" cy="584775"/>
          </a:xfrm>
          <a:prstGeom prst="rect">
            <a:avLst/>
          </a:prstGeom>
          <a:noFill/>
        </p:spPr>
        <p:txBody>
          <a:bodyPr wrap="none" lIns="91440" tIns="45720" rIns="91440" bIns="45720">
            <a:spAutoFit/>
          </a:bodyPr>
          <a:lstStyle/>
          <a:p>
            <a:pPr algn="ctr"/>
            <a:r>
              <a:rPr lang="en-US" sz="3200" b="1" cap="all" spc="0" dirty="0" smtClean="0">
                <a:ln w="9000" cmpd="sng">
                  <a:solidFill>
                    <a:schemeClr val="accent4">
                      <a:shade val="50000"/>
                      <a:satMod val="120000"/>
                    </a:schemeClr>
                  </a:solidFill>
                  <a:prstDash val="solid"/>
                </a:ln>
                <a:effectLst>
                  <a:reflection blurRad="12700" stA="28000" endPos="45000" dist="1000" dir="5400000" sy="-100000" algn="bl" rotWithShape="0"/>
                </a:effectLst>
              </a:rPr>
              <a:t>Gather</a:t>
            </a:r>
            <a:endParaRPr lang="en-US" sz="3200" b="1" cap="all" spc="0" dirty="0">
              <a:ln w="9000" cmpd="sng">
                <a:solidFill>
                  <a:schemeClr val="accent4">
                    <a:shade val="50000"/>
                    <a:satMod val="120000"/>
                  </a:schemeClr>
                </a:solidFill>
                <a:prstDash val="solid"/>
              </a:ln>
              <a:effectLst>
                <a:reflection blurRad="12700" stA="28000" endPos="45000" dist="1000" dir="5400000" sy="-100000" algn="bl" rotWithShape="0"/>
              </a:effectLst>
            </a:endParaRPr>
          </a:p>
        </p:txBody>
      </p:sp>
      <p:sp>
        <p:nvSpPr>
          <p:cNvPr id="7" name="Rectangle 6"/>
          <p:cNvSpPr/>
          <p:nvPr/>
        </p:nvSpPr>
        <p:spPr>
          <a:xfrm rot="1507808">
            <a:off x="3216008" y="3638207"/>
            <a:ext cx="2903744" cy="584775"/>
          </a:xfrm>
          <a:prstGeom prst="rect">
            <a:avLst/>
          </a:prstGeom>
          <a:noFill/>
        </p:spPr>
        <p:txBody>
          <a:bodyPr wrap="none" lIns="91440" tIns="45720" rIns="91440" bIns="45720">
            <a:spAutoFit/>
          </a:bodyPr>
          <a:lstStyle/>
          <a:p>
            <a:pPr algn="ctr"/>
            <a:r>
              <a:rPr lang="en-US" sz="3200" b="1" cap="all" spc="0" dirty="0" smtClean="0">
                <a:ln w="9000" cmpd="sng">
                  <a:solidFill>
                    <a:schemeClr val="accent4">
                      <a:shade val="50000"/>
                      <a:satMod val="120000"/>
                    </a:schemeClr>
                  </a:solidFill>
                  <a:prstDash val="solid"/>
                </a:ln>
                <a:effectLst>
                  <a:reflection blurRad="12700" stA="28000" endPos="45000" dist="1000" dir="5400000" sy="-100000" algn="bl" rotWithShape="0"/>
                </a:effectLst>
              </a:rPr>
              <a:t>Information</a:t>
            </a:r>
            <a:endParaRPr lang="en-US" sz="3200" b="1" cap="all" spc="0" dirty="0">
              <a:ln w="9000" cmpd="sng">
                <a:solidFill>
                  <a:schemeClr val="accent4">
                    <a:shade val="50000"/>
                    <a:satMod val="120000"/>
                  </a:schemeClr>
                </a:solidFill>
                <a:prstDash val="solid"/>
              </a:ln>
              <a:effectLst>
                <a:reflection blurRad="12700" stA="28000" endPos="45000" dist="1000" dir="5400000" sy="-100000" algn="bl" rotWithShape="0"/>
              </a:effectLst>
            </a:endParaRPr>
          </a:p>
        </p:txBody>
      </p:sp>
      <p:sp>
        <p:nvSpPr>
          <p:cNvPr id="8" name="Rectangle 7"/>
          <p:cNvSpPr/>
          <p:nvPr/>
        </p:nvSpPr>
        <p:spPr>
          <a:xfrm>
            <a:off x="6106496" y="1201783"/>
            <a:ext cx="688810" cy="3539430"/>
          </a:xfrm>
          <a:prstGeom prst="rect">
            <a:avLst/>
          </a:prstGeom>
          <a:noFill/>
        </p:spPr>
        <p:txBody>
          <a:bodyPr wrap="square" lIns="91440" tIns="45720" rIns="91440" bIns="45720">
            <a:spAutoFit/>
          </a:bodyPr>
          <a:lstStyle/>
          <a:p>
            <a:pPr algn="ctr"/>
            <a:r>
              <a:rPr lang="en-US" sz="3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a:t>
            </a:r>
          </a:p>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a:t>
            </a:r>
          </a:p>
          <a:p>
            <a:pPr algn="ctr"/>
            <a:r>
              <a:rPr lang="en-US" sz="3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a:t>
            </a:r>
          </a:p>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a:t>
            </a:r>
          </a:p>
          <a:p>
            <a:pPr algn="ctr"/>
            <a:r>
              <a:rPr lang="en-US" sz="3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a:t>
            </a:r>
          </a:p>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a:t>
            </a:r>
          </a:p>
          <a:p>
            <a:pPr algn="ctr"/>
            <a:r>
              <a:rPr lang="en-US" sz="32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a:t>
            </a:r>
          </a:p>
        </p:txBody>
      </p:sp>
      <p:sp>
        <p:nvSpPr>
          <p:cNvPr id="9" name="Rectangle 8"/>
          <p:cNvSpPr/>
          <p:nvPr/>
        </p:nvSpPr>
        <p:spPr>
          <a:xfrm rot="1344128">
            <a:off x="7684886" y="2226796"/>
            <a:ext cx="1629357" cy="584775"/>
          </a:xfrm>
          <a:prstGeom prst="rect">
            <a:avLst/>
          </a:prstGeom>
          <a:noFill/>
        </p:spPr>
        <p:txBody>
          <a:bodyPr wrap="none" lIns="91440" tIns="45720" rIns="91440" bIns="45720">
            <a:spAutoFit/>
          </a:bodyPr>
          <a:lstStyle/>
          <a:p>
            <a:pPr algn="ctr"/>
            <a:r>
              <a:rPr lang="en-US" sz="3200" b="1" cap="all" spc="0" dirty="0" smtClean="0">
                <a:ln w="9000" cmpd="sng">
                  <a:solidFill>
                    <a:schemeClr val="accent4">
                      <a:shade val="50000"/>
                      <a:satMod val="120000"/>
                    </a:schemeClr>
                  </a:solidFill>
                  <a:prstDash val="solid"/>
                </a:ln>
                <a:effectLst>
                  <a:reflection blurRad="12700" stA="28000" endPos="45000" dist="1000" dir="5400000" sy="-100000" algn="bl" rotWithShape="0"/>
                </a:effectLst>
              </a:rPr>
              <a:t>create</a:t>
            </a:r>
            <a:endParaRPr lang="en-US" sz="3200" b="1" cap="all" spc="0" dirty="0">
              <a:ln w="9000" cmpd="sng">
                <a:solidFill>
                  <a:schemeClr val="accent4">
                    <a:shade val="50000"/>
                    <a:satMod val="120000"/>
                  </a:schemeClr>
                </a:solidFill>
                <a:prstDash val="solid"/>
              </a:ln>
              <a:effectLst>
                <a:reflection blurRad="12700" stA="28000" endPos="45000" dist="1000" dir="5400000" sy="-100000" algn="bl" rotWithShape="0"/>
              </a:effectLst>
            </a:endParaRPr>
          </a:p>
        </p:txBody>
      </p:sp>
      <p:sp>
        <p:nvSpPr>
          <p:cNvPr id="10" name="Rectangle 9"/>
          <p:cNvSpPr/>
          <p:nvPr/>
        </p:nvSpPr>
        <p:spPr>
          <a:xfrm rot="20184268">
            <a:off x="7291540" y="3528008"/>
            <a:ext cx="2416046" cy="584775"/>
          </a:xfrm>
          <a:prstGeom prst="rect">
            <a:avLst/>
          </a:prstGeom>
          <a:noFill/>
        </p:spPr>
        <p:txBody>
          <a:bodyPr wrap="none" lIns="91440" tIns="45720" rIns="91440" bIns="45720">
            <a:spAutoFit/>
          </a:bodyPr>
          <a:lstStyle/>
          <a:p>
            <a:pPr algn="ctr"/>
            <a:r>
              <a:rPr lang="en-US" sz="3200" b="1" cap="all" spc="0" dirty="0" smtClean="0">
                <a:ln w="9000" cmpd="sng">
                  <a:solidFill>
                    <a:schemeClr val="accent4">
                      <a:shade val="50000"/>
                      <a:satMod val="120000"/>
                    </a:schemeClr>
                  </a:solidFill>
                  <a:prstDash val="solid"/>
                </a:ln>
                <a:effectLst>
                  <a:reflection blurRad="12700" stA="28000" endPos="45000" dist="1000" dir="5400000" sy="-100000" algn="bl" rotWithShape="0"/>
                </a:effectLst>
              </a:rPr>
              <a:t>solutions</a:t>
            </a:r>
            <a:endParaRPr lang="en-US" sz="3200" b="1" cap="all" spc="0" dirty="0">
              <a:ln w="9000" cmpd="sng">
                <a:solidFill>
                  <a:schemeClr val="accent4">
                    <a:shade val="50000"/>
                    <a:satMod val="120000"/>
                  </a:schemeClr>
                </a:solidFill>
                <a:prstDash val="solid"/>
              </a:ln>
              <a:effectLst>
                <a:reflection blurRad="12700" stA="28000" endPos="45000" dist="1000" dir="5400000" sy="-100000" algn="bl" rotWithShape="0"/>
              </a:effectLst>
            </a:endParaRPr>
          </a:p>
        </p:txBody>
      </p:sp>
      <p:cxnSp>
        <p:nvCxnSpPr>
          <p:cNvPr id="11" name="Straight Connector 10"/>
          <p:cNvCxnSpPr/>
          <p:nvPr/>
        </p:nvCxnSpPr>
        <p:spPr>
          <a:xfrm>
            <a:off x="2168432" y="5656217"/>
            <a:ext cx="8908869" cy="261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826031" y="5207615"/>
            <a:ext cx="1593669" cy="461665"/>
          </a:xfrm>
          <a:prstGeom prst="rect">
            <a:avLst/>
          </a:prstGeom>
          <a:noFill/>
        </p:spPr>
        <p:txBody>
          <a:bodyPr wrap="square" rtlCol="0">
            <a:spAutoFit/>
          </a:bodyPr>
          <a:lstStyle/>
          <a:p>
            <a:r>
              <a:rPr lang="en-US" sz="2400" b="1" i="1" dirty="0" smtClean="0"/>
              <a:t>Meeting</a:t>
            </a:r>
            <a:endParaRPr lang="en-US" sz="2400" b="1" i="1" dirty="0"/>
          </a:p>
        </p:txBody>
      </p:sp>
      <p:sp>
        <p:nvSpPr>
          <p:cNvPr id="13" name="TextBox 12"/>
          <p:cNvSpPr txBox="1"/>
          <p:nvPr/>
        </p:nvSpPr>
        <p:spPr>
          <a:xfrm>
            <a:off x="2011679" y="5190198"/>
            <a:ext cx="1593669" cy="461665"/>
          </a:xfrm>
          <a:prstGeom prst="rect">
            <a:avLst/>
          </a:prstGeom>
          <a:noFill/>
        </p:spPr>
        <p:txBody>
          <a:bodyPr wrap="square" rtlCol="0">
            <a:spAutoFit/>
          </a:bodyPr>
          <a:lstStyle/>
          <a:p>
            <a:r>
              <a:rPr lang="en-US" sz="2400" b="1" dirty="0" smtClean="0"/>
              <a:t>Meeting</a:t>
            </a:r>
            <a:endParaRPr lang="en-US" sz="2400" b="1" dirty="0"/>
          </a:p>
        </p:txBody>
      </p:sp>
      <p:sp>
        <p:nvSpPr>
          <p:cNvPr id="14" name="TextBox 13"/>
          <p:cNvSpPr txBox="1"/>
          <p:nvPr/>
        </p:nvSpPr>
        <p:spPr>
          <a:xfrm>
            <a:off x="3871044" y="5203261"/>
            <a:ext cx="1593669" cy="461665"/>
          </a:xfrm>
          <a:prstGeom prst="rect">
            <a:avLst/>
          </a:prstGeom>
          <a:noFill/>
        </p:spPr>
        <p:txBody>
          <a:bodyPr wrap="square" rtlCol="0">
            <a:spAutoFit/>
          </a:bodyPr>
          <a:lstStyle/>
          <a:p>
            <a:r>
              <a:rPr lang="en-US" sz="2400" b="1" dirty="0" smtClean="0"/>
              <a:t>Meeting</a:t>
            </a:r>
            <a:endParaRPr lang="en-US" sz="2400" b="1" dirty="0"/>
          </a:p>
        </p:txBody>
      </p:sp>
      <p:sp>
        <p:nvSpPr>
          <p:cNvPr id="15" name="TextBox 14"/>
          <p:cNvSpPr txBox="1"/>
          <p:nvPr/>
        </p:nvSpPr>
        <p:spPr>
          <a:xfrm>
            <a:off x="7702729" y="5194552"/>
            <a:ext cx="1593669" cy="461665"/>
          </a:xfrm>
          <a:prstGeom prst="rect">
            <a:avLst/>
          </a:prstGeom>
          <a:noFill/>
        </p:spPr>
        <p:txBody>
          <a:bodyPr wrap="square" rtlCol="0">
            <a:spAutoFit/>
          </a:bodyPr>
          <a:lstStyle/>
          <a:p>
            <a:r>
              <a:rPr lang="en-US" sz="2400" b="1" dirty="0" smtClean="0"/>
              <a:t>Meeting</a:t>
            </a:r>
            <a:endParaRPr lang="en-US" sz="2400" b="1" dirty="0"/>
          </a:p>
        </p:txBody>
      </p:sp>
      <p:sp>
        <p:nvSpPr>
          <p:cNvPr id="16" name="TextBox 15"/>
          <p:cNvSpPr txBox="1"/>
          <p:nvPr/>
        </p:nvSpPr>
        <p:spPr>
          <a:xfrm>
            <a:off x="10071461" y="5217161"/>
            <a:ext cx="1593669" cy="461665"/>
          </a:xfrm>
          <a:prstGeom prst="rect">
            <a:avLst/>
          </a:prstGeom>
          <a:noFill/>
        </p:spPr>
        <p:txBody>
          <a:bodyPr wrap="square" rtlCol="0">
            <a:spAutoFit/>
          </a:bodyPr>
          <a:lstStyle/>
          <a:p>
            <a:r>
              <a:rPr lang="en-US" sz="2400" b="1" dirty="0" smtClean="0"/>
              <a:t>Meeting</a:t>
            </a:r>
            <a:endParaRPr lang="en-US" sz="2400" b="1" dirty="0"/>
          </a:p>
        </p:txBody>
      </p:sp>
      <p:sp>
        <p:nvSpPr>
          <p:cNvPr id="17" name="Rectangle 16"/>
          <p:cNvSpPr/>
          <p:nvPr/>
        </p:nvSpPr>
        <p:spPr>
          <a:xfrm>
            <a:off x="2481602" y="5600393"/>
            <a:ext cx="437941" cy="707886"/>
          </a:xfrm>
          <a:prstGeom prst="rect">
            <a:avLst/>
          </a:prstGeom>
          <a:noFill/>
        </p:spPr>
        <p:txBody>
          <a:bodyPr wrap="none" lIns="91440" tIns="45720" rIns="91440" bIns="45720">
            <a:spAutoFit/>
          </a:bodyPr>
          <a:lstStyle/>
          <a:p>
            <a:pPr algn="ctr"/>
            <a:r>
              <a:rPr lang="en-US" sz="4000" b="1" cap="all" spc="0"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1</a:t>
            </a:r>
            <a:endParaRPr lang="en-US" sz="40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p:txBody>
      </p:sp>
      <p:sp>
        <p:nvSpPr>
          <p:cNvPr id="18" name="Rectangle 17"/>
          <p:cNvSpPr/>
          <p:nvPr/>
        </p:nvSpPr>
        <p:spPr>
          <a:xfrm>
            <a:off x="8160045" y="5713419"/>
            <a:ext cx="428323" cy="646331"/>
          </a:xfrm>
          <a:prstGeom prst="rect">
            <a:avLst/>
          </a:prstGeom>
          <a:noFill/>
        </p:spPr>
        <p:txBody>
          <a:bodyPr wrap="none" lIns="91440" tIns="45720" rIns="91440" bIns="45720">
            <a:spAutoFit/>
          </a:bodyPr>
          <a:lstStyle/>
          <a:p>
            <a:pPr algn="ctr"/>
            <a:r>
              <a:rPr lang="en-US" sz="3600" b="1" cap="all" spc="0"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4</a:t>
            </a:r>
            <a:endParaRPr lang="en-US" sz="36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p:txBody>
      </p:sp>
      <p:sp>
        <p:nvSpPr>
          <p:cNvPr id="19" name="Rectangle 18"/>
          <p:cNvSpPr/>
          <p:nvPr/>
        </p:nvSpPr>
        <p:spPr>
          <a:xfrm>
            <a:off x="6246358" y="5687998"/>
            <a:ext cx="409086" cy="646331"/>
          </a:xfrm>
          <a:prstGeom prst="rect">
            <a:avLst/>
          </a:prstGeom>
          <a:noFill/>
        </p:spPr>
        <p:txBody>
          <a:bodyPr wrap="none" lIns="91440" tIns="45720" rIns="91440" bIns="45720">
            <a:spAutoFit/>
          </a:bodyPr>
          <a:lstStyle/>
          <a:p>
            <a:pPr algn="ct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3</a:t>
            </a:r>
            <a:endParaRPr lang="en-US" sz="36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p:txBody>
      </p:sp>
      <p:sp>
        <p:nvSpPr>
          <p:cNvPr id="20" name="Rectangle 19"/>
          <p:cNvSpPr/>
          <p:nvPr/>
        </p:nvSpPr>
        <p:spPr>
          <a:xfrm>
            <a:off x="4235703" y="5651863"/>
            <a:ext cx="724492" cy="707886"/>
          </a:xfrm>
          <a:prstGeom prst="rect">
            <a:avLst/>
          </a:prstGeom>
          <a:noFill/>
        </p:spPr>
        <p:txBody>
          <a:bodyPr wrap="square" lIns="91440" tIns="45720" rIns="91440" bIns="45720">
            <a:spAutoFit/>
          </a:bodyPr>
          <a:lstStyle/>
          <a:p>
            <a:pPr algn="ctr"/>
            <a:r>
              <a:rPr lang="en-US" sz="4000" b="1" cap="all" spc="0"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2</a:t>
            </a:r>
            <a:endParaRPr lang="en-US" sz="40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p:txBody>
      </p:sp>
      <p:sp>
        <p:nvSpPr>
          <p:cNvPr id="21" name="Rectangle 20"/>
          <p:cNvSpPr/>
          <p:nvPr/>
        </p:nvSpPr>
        <p:spPr>
          <a:xfrm>
            <a:off x="10463568" y="5713419"/>
            <a:ext cx="410690" cy="646331"/>
          </a:xfrm>
          <a:prstGeom prst="rect">
            <a:avLst/>
          </a:prstGeom>
          <a:noFill/>
        </p:spPr>
        <p:txBody>
          <a:bodyPr wrap="none" lIns="91440" tIns="45720" rIns="91440" bIns="45720">
            <a:spAutoFit/>
          </a:bodyPr>
          <a:lstStyle/>
          <a:p>
            <a:pPr algn="ctr"/>
            <a:r>
              <a:rPr lang="en-US" sz="3600" b="1" cap="all" spc="0"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5</a:t>
            </a:r>
            <a:endParaRPr lang="en-US" sz="36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p:txBody>
      </p:sp>
      <p:sp>
        <p:nvSpPr>
          <p:cNvPr id="22" name="5-Point Star 21"/>
          <p:cNvSpPr/>
          <p:nvPr/>
        </p:nvSpPr>
        <p:spPr>
          <a:xfrm>
            <a:off x="10463568" y="2500073"/>
            <a:ext cx="1390409" cy="1113859"/>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p:cNvSpPr/>
          <p:nvPr/>
        </p:nvSpPr>
        <p:spPr>
          <a:xfrm>
            <a:off x="1175657" y="2664824"/>
            <a:ext cx="1234526" cy="88827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412938" y="276147"/>
            <a:ext cx="8485016" cy="769441"/>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sz="4400" b="1" cap="none" spc="0" dirty="0" smtClean="0">
                <a:ln>
                  <a:prstDash val="solid"/>
                </a:ln>
                <a:solidFill>
                  <a:srgbClr val="FF0000"/>
                </a:solidFill>
                <a:effectLst>
                  <a:outerShdw blurRad="88000" dist="50800" dir="5040000" algn="tl">
                    <a:schemeClr val="accent4">
                      <a:tint val="80000"/>
                      <a:satMod val="250000"/>
                      <a:alpha val="45000"/>
                    </a:schemeClr>
                  </a:outerShdw>
                </a:effectLst>
                <a:latin typeface="Aharoni" pitchFamily="2" charset="-79"/>
                <a:cs typeface="Aharoni" pitchFamily="2" charset="-79"/>
              </a:rPr>
              <a:t>CFAUSD/ATSR Planning Process</a:t>
            </a:r>
            <a:endParaRPr lang="en-US" sz="4400" b="1" cap="none" spc="0" dirty="0">
              <a:ln>
                <a:prstDash val="solid"/>
              </a:ln>
              <a:solidFill>
                <a:srgbClr val="FF0000"/>
              </a:solidFill>
              <a:effectLst>
                <a:outerShdw blurRad="88000" dist="50800" dir="5040000" algn="tl">
                  <a:schemeClr val="accent4">
                    <a:tint val="80000"/>
                    <a:satMod val="250000"/>
                    <a:alpha val="45000"/>
                  </a:schemeClr>
                </a:outerShdw>
              </a:effectLst>
              <a:latin typeface="Aharoni" pitchFamily="2" charset="-79"/>
              <a:cs typeface="Aharoni" pitchFamily="2" charset="-79"/>
            </a:endParaRPr>
          </a:p>
        </p:txBody>
      </p:sp>
      <p:pic>
        <p:nvPicPr>
          <p:cNvPr id="25" name="Picture 24" descr="ATS&amp;R Logo black and teal with services"/>
          <p:cNvPicPr/>
          <p:nvPr/>
        </p:nvPicPr>
        <p:blipFill>
          <a:blip r:embed="rId2">
            <a:extLst>
              <a:ext uri="{28A0092B-C50C-407E-A947-70E740481C1C}">
                <a14:useLocalDpi xmlns:a14="http://schemas.microsoft.com/office/drawing/2010/main" val="0"/>
              </a:ext>
            </a:extLst>
          </a:blip>
          <a:srcRect/>
          <a:stretch>
            <a:fillRect/>
          </a:stretch>
        </p:blipFill>
        <p:spPr bwMode="auto">
          <a:xfrm>
            <a:off x="10878718" y="6308279"/>
            <a:ext cx="1143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C:\Users\ttapper\AppData\Local\Microsoft\Windows\Temporary Internet Files\Content.IE5\Y0GY450C\MM90004373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88064" y="4074463"/>
            <a:ext cx="1038225" cy="1333500"/>
          </a:xfrm>
          <a:prstGeom prst="rect">
            <a:avLst/>
          </a:prstGeom>
          <a:noFill/>
          <a:extLst>
            <a:ext uri="{909E8E84-426E-40DD-AFC4-6F175D3DCCD1}">
              <a14:hiddenFill xmlns:a14="http://schemas.microsoft.com/office/drawing/2010/main">
                <a:solidFill>
                  <a:srgbClr val="FFFFFF"/>
                </a:solidFill>
              </a14:hiddenFill>
            </a:ext>
          </a:extLst>
        </p:spPr>
      </p:pic>
      <p:sp>
        <p:nvSpPr>
          <p:cNvPr id="27" name="Oval Callout 26"/>
          <p:cNvSpPr/>
          <p:nvPr/>
        </p:nvSpPr>
        <p:spPr>
          <a:xfrm>
            <a:off x="1727090" y="3533087"/>
            <a:ext cx="1303579" cy="641289"/>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TextBox 27"/>
          <p:cNvSpPr txBox="1"/>
          <p:nvPr/>
        </p:nvSpPr>
        <p:spPr>
          <a:xfrm>
            <a:off x="1825885" y="3613933"/>
            <a:ext cx="1168596" cy="523220"/>
          </a:xfrm>
          <a:prstGeom prst="rect">
            <a:avLst/>
          </a:prstGeom>
          <a:noFill/>
        </p:spPr>
        <p:txBody>
          <a:bodyPr wrap="square" rtlCol="0">
            <a:spAutoFit/>
          </a:bodyPr>
          <a:lstStyle/>
          <a:p>
            <a:r>
              <a:rPr lang="en-US" sz="1400" b="1" dirty="0" smtClean="0"/>
              <a:t>Trust the Process</a:t>
            </a:r>
            <a:endParaRPr lang="en-US" sz="1400" b="1" dirty="0"/>
          </a:p>
        </p:txBody>
      </p:sp>
      <p:pic>
        <p:nvPicPr>
          <p:cNvPr id="29" name="Picture 2" descr="C:\Users\ttapper\AppData\Local\Microsoft\Windows\Temporary Internet Files\Content.IE5\Y0GY450C\MM90004373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279315" y="4061106"/>
            <a:ext cx="1038225" cy="1333500"/>
          </a:xfrm>
          <a:prstGeom prst="rect">
            <a:avLst/>
          </a:prstGeom>
          <a:noFill/>
          <a:extLst>
            <a:ext uri="{909E8E84-426E-40DD-AFC4-6F175D3DCCD1}">
              <a14:hiddenFill xmlns:a14="http://schemas.microsoft.com/office/drawing/2010/main">
                <a:solidFill>
                  <a:srgbClr val="FFFFFF"/>
                </a:solidFill>
              </a14:hiddenFill>
            </a:ext>
          </a:extLst>
        </p:spPr>
      </p:pic>
      <p:sp>
        <p:nvSpPr>
          <p:cNvPr id="30" name="Oval Callout 29"/>
          <p:cNvSpPr/>
          <p:nvPr/>
        </p:nvSpPr>
        <p:spPr>
          <a:xfrm>
            <a:off x="10668913" y="3675393"/>
            <a:ext cx="1303579" cy="641289"/>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1" name="TextBox 30"/>
          <p:cNvSpPr txBox="1"/>
          <p:nvPr/>
        </p:nvSpPr>
        <p:spPr>
          <a:xfrm>
            <a:off x="10889209" y="3842311"/>
            <a:ext cx="1168596" cy="307777"/>
          </a:xfrm>
          <a:prstGeom prst="rect">
            <a:avLst/>
          </a:prstGeom>
          <a:noFill/>
        </p:spPr>
        <p:txBody>
          <a:bodyPr wrap="square" rtlCol="0">
            <a:spAutoFit/>
          </a:bodyPr>
          <a:lstStyle/>
          <a:p>
            <a:r>
              <a:rPr lang="en-US" sz="1400" b="1" dirty="0" smtClean="0"/>
              <a:t>It Works</a:t>
            </a:r>
            <a:r>
              <a:rPr lang="en-US" sz="1200" b="1" dirty="0" smtClean="0"/>
              <a:t>!</a:t>
            </a:r>
            <a:endParaRPr lang="en-US" sz="1200" b="1" dirty="0"/>
          </a:p>
        </p:txBody>
      </p:sp>
    </p:spTree>
    <p:extLst>
      <p:ext uri="{BB962C8B-B14F-4D97-AF65-F5344CB8AC3E}">
        <p14:creationId xmlns:p14="http://schemas.microsoft.com/office/powerpoint/2010/main" val="8280395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91159" y="281167"/>
            <a:ext cx="5595583" cy="461665"/>
          </a:xfrm>
          <a:prstGeom prst="rect">
            <a:avLst/>
          </a:prstGeom>
          <a:noFill/>
        </p:spPr>
        <p:txBody>
          <a:bodyPr wrap="square" rtlCol="0">
            <a:spAutoFit/>
          </a:bodyPr>
          <a:lstStyle/>
          <a:p>
            <a:r>
              <a:rPr lang="en-US" sz="2400" dirty="0" smtClean="0">
                <a:latin typeface="Arial" pitchFamily="34" charset="0"/>
                <a:cs typeface="Arial" pitchFamily="34" charset="0"/>
              </a:rPr>
              <a:t>Parkview Elementary</a:t>
            </a:r>
            <a:endParaRPr lang="en-US" sz="2400" dirty="0">
              <a:latin typeface="Arial" pitchFamily="34" charset="0"/>
              <a:cs typeface="Arial"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2012" y="844449"/>
            <a:ext cx="7594350" cy="5781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58688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9971" y="275228"/>
            <a:ext cx="5595583" cy="461665"/>
          </a:xfrm>
          <a:prstGeom prst="rect">
            <a:avLst/>
          </a:prstGeom>
          <a:noFill/>
        </p:spPr>
        <p:txBody>
          <a:bodyPr wrap="square" rtlCol="0">
            <a:spAutoFit/>
          </a:bodyPr>
          <a:lstStyle/>
          <a:p>
            <a:r>
              <a:rPr lang="en-US" sz="2400" dirty="0" err="1" smtClean="0">
                <a:latin typeface="Arial" pitchFamily="34" charset="0"/>
                <a:cs typeface="Arial" pitchFamily="34" charset="0"/>
              </a:rPr>
              <a:t>Southview</a:t>
            </a:r>
            <a:r>
              <a:rPr lang="en-US" sz="2400" dirty="0" smtClean="0">
                <a:latin typeface="Arial" pitchFamily="34" charset="0"/>
                <a:cs typeface="Arial" pitchFamily="34" charset="0"/>
              </a:rPr>
              <a:t> Elementary</a:t>
            </a:r>
            <a:endParaRPr lang="en-US" sz="2400" dirty="0">
              <a:latin typeface="Arial" pitchFamily="34" charset="0"/>
              <a:cs typeface="Arial" pitchFamily="34" charset="0"/>
            </a:endParaRP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7974" y="819150"/>
            <a:ext cx="7140087" cy="5737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82672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9633" y="280977"/>
            <a:ext cx="5595583" cy="461665"/>
          </a:xfrm>
          <a:prstGeom prst="rect">
            <a:avLst/>
          </a:prstGeom>
          <a:noFill/>
        </p:spPr>
        <p:txBody>
          <a:bodyPr wrap="square" rtlCol="0">
            <a:spAutoFit/>
          </a:bodyPr>
          <a:lstStyle/>
          <a:p>
            <a:r>
              <a:rPr lang="en-US" sz="2400" dirty="0" err="1" smtClean="0">
                <a:latin typeface="Arial" pitchFamily="34" charset="0"/>
                <a:cs typeface="Arial" pitchFamily="34" charset="0"/>
              </a:rPr>
              <a:t>Southview</a:t>
            </a:r>
            <a:r>
              <a:rPr lang="en-US" sz="2400" dirty="0" smtClean="0">
                <a:latin typeface="Arial" pitchFamily="34" charset="0"/>
                <a:cs typeface="Arial" pitchFamily="34" charset="0"/>
              </a:rPr>
              <a:t> Elementary</a:t>
            </a:r>
            <a:endParaRPr lang="en-US" sz="2400" dirty="0">
              <a:latin typeface="Arial" pitchFamily="34" charset="0"/>
              <a:cs typeface="Arial" pitchFamily="34"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6437" y="742642"/>
            <a:ext cx="7493489" cy="5816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15120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17769" y="387958"/>
            <a:ext cx="5595583" cy="461665"/>
          </a:xfrm>
          <a:prstGeom prst="rect">
            <a:avLst/>
          </a:prstGeom>
          <a:noFill/>
        </p:spPr>
        <p:txBody>
          <a:bodyPr wrap="square" rtlCol="0">
            <a:spAutoFit/>
          </a:bodyPr>
          <a:lstStyle/>
          <a:p>
            <a:r>
              <a:rPr lang="en-US" sz="2400" dirty="0" err="1" smtClean="0">
                <a:latin typeface="Arial" pitchFamily="34" charset="0"/>
                <a:cs typeface="Arial" pitchFamily="34" charset="0"/>
              </a:rPr>
              <a:t>Stillson</a:t>
            </a:r>
            <a:r>
              <a:rPr lang="en-US" sz="2400" dirty="0" smtClean="0">
                <a:latin typeface="Arial" pitchFamily="34" charset="0"/>
                <a:cs typeface="Arial" pitchFamily="34" charset="0"/>
              </a:rPr>
              <a:t> Elementary</a:t>
            </a:r>
            <a:endParaRPr lang="en-US" sz="2400" dirty="0">
              <a:latin typeface="Arial" pitchFamily="34" charset="0"/>
              <a:cs typeface="Arial" pitchFamily="34" charset="0"/>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0" y="862013"/>
            <a:ext cx="7271238" cy="576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44306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86581" y="387958"/>
            <a:ext cx="5595583" cy="461665"/>
          </a:xfrm>
          <a:prstGeom prst="rect">
            <a:avLst/>
          </a:prstGeom>
          <a:noFill/>
        </p:spPr>
        <p:txBody>
          <a:bodyPr wrap="square" rtlCol="0">
            <a:spAutoFit/>
          </a:bodyPr>
          <a:lstStyle/>
          <a:p>
            <a:r>
              <a:rPr lang="en-US" sz="2400" dirty="0" err="1" smtClean="0">
                <a:latin typeface="Arial" pitchFamily="34" charset="0"/>
                <a:cs typeface="Arial" pitchFamily="34" charset="0"/>
              </a:rPr>
              <a:t>Stillson</a:t>
            </a:r>
            <a:r>
              <a:rPr lang="en-US" sz="2400" dirty="0" smtClean="0">
                <a:latin typeface="Arial" pitchFamily="34" charset="0"/>
                <a:cs typeface="Arial" pitchFamily="34" charset="0"/>
              </a:rPr>
              <a:t> Elementary</a:t>
            </a:r>
            <a:endParaRPr lang="en-US" sz="2400" dirty="0">
              <a:latin typeface="Arial" pitchFamily="34" charset="0"/>
              <a:cs typeface="Arial" pitchFamily="34" charset="0"/>
            </a:endParaRPr>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8938" y="971549"/>
            <a:ext cx="7593696" cy="5575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23931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681994">
            <a:off x="1707556" y="1973216"/>
            <a:ext cx="2235062" cy="2415034"/>
          </a:xfrm>
          <a:prstGeom prst="rect">
            <a:avLst/>
          </a:prstGeom>
        </p:spPr>
      </p:pic>
      <p:sp>
        <p:nvSpPr>
          <p:cNvPr id="3" name="TextBox 2"/>
          <p:cNvSpPr txBox="1"/>
          <p:nvPr/>
        </p:nvSpPr>
        <p:spPr>
          <a:xfrm>
            <a:off x="3311236" y="382138"/>
            <a:ext cx="7581385" cy="769441"/>
          </a:xfrm>
          <a:prstGeom prst="rect">
            <a:avLst/>
          </a:prstGeom>
          <a:noFill/>
        </p:spPr>
        <p:txBody>
          <a:bodyPr wrap="square" rtlCol="0">
            <a:spAutoFit/>
          </a:bodyPr>
          <a:lstStyle/>
          <a:p>
            <a:r>
              <a:rPr lang="en-US" sz="4400" b="1"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Reflections/Understandings</a:t>
            </a:r>
            <a:endParaRPr lang="en-US" sz="4400" b="1" dirty="0">
              <a:solidFill>
                <a:srgbClr val="FF0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4" name="TextBox 3"/>
          <p:cNvSpPr txBox="1"/>
          <p:nvPr/>
        </p:nvSpPr>
        <p:spPr>
          <a:xfrm>
            <a:off x="4503761" y="1978925"/>
            <a:ext cx="5800299" cy="1569660"/>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What are some of the ‘key take-</a:t>
            </a:r>
            <a:r>
              <a:rPr lang="en-US" sz="2400" dirty="0" err="1" smtClean="0">
                <a:latin typeface="Arial" panose="020B0604020202020204" pitchFamily="34" charset="0"/>
                <a:cs typeface="Arial" panose="020B0604020202020204" pitchFamily="34" charset="0"/>
              </a:rPr>
              <a:t>aways</a:t>
            </a:r>
            <a:r>
              <a:rPr lang="en-US" sz="2400" dirty="0" smtClean="0">
                <a:latin typeface="Arial" panose="020B0604020202020204" pitchFamily="34" charset="0"/>
                <a:cs typeface="Arial" panose="020B0604020202020204" pitchFamily="34" charset="0"/>
              </a:rPr>
              <a:t>’ that you heard related to the conditions/needs of the elementary schools?</a:t>
            </a:r>
            <a:endParaRPr lang="en-US" sz="2400" dirty="0">
              <a:latin typeface="Arial" panose="020B0604020202020204" pitchFamily="34" charset="0"/>
              <a:cs typeface="Arial" panose="020B0604020202020204" pitchFamily="34" charset="0"/>
            </a:endParaRPr>
          </a:p>
        </p:txBody>
      </p:sp>
      <p:pic>
        <p:nvPicPr>
          <p:cNvPr id="5" name="Picture 4" descr="ATS&amp;R Logo black and teal with services"/>
          <p:cNvPicPr/>
          <p:nvPr/>
        </p:nvPicPr>
        <p:blipFill>
          <a:blip r:embed="rId3">
            <a:extLst>
              <a:ext uri="{28A0092B-C50C-407E-A947-70E740481C1C}">
                <a14:useLocalDpi xmlns:a14="http://schemas.microsoft.com/office/drawing/2010/main" val="0"/>
              </a:ext>
            </a:extLst>
          </a:blip>
          <a:srcRect/>
          <a:stretch>
            <a:fillRect/>
          </a:stretch>
        </p:blipFill>
        <p:spPr bwMode="auto">
          <a:xfrm>
            <a:off x="10321121" y="6172200"/>
            <a:ext cx="1143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95427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14717" y="429974"/>
            <a:ext cx="5595583" cy="461665"/>
          </a:xfrm>
          <a:prstGeom prst="rect">
            <a:avLst/>
          </a:prstGeom>
          <a:noFill/>
        </p:spPr>
        <p:txBody>
          <a:bodyPr wrap="square" rtlCol="0">
            <a:spAutoFit/>
          </a:bodyPr>
          <a:lstStyle/>
          <a:p>
            <a:r>
              <a:rPr lang="en-US" sz="2400" dirty="0" smtClean="0">
                <a:latin typeface="Arial" pitchFamily="34" charset="0"/>
                <a:cs typeface="Arial" pitchFamily="34" charset="0"/>
              </a:rPr>
              <a:t>Chippewa Falls Middle School</a:t>
            </a:r>
            <a:endParaRPr lang="en-US" sz="2400" dirty="0">
              <a:latin typeface="Arial" pitchFamily="34" charset="0"/>
              <a:cs typeface="Arial" pitchFamily="34"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4638" y="971549"/>
            <a:ext cx="7426642" cy="5561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03830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33362" y="218582"/>
            <a:ext cx="5595583" cy="461665"/>
          </a:xfrm>
          <a:prstGeom prst="rect">
            <a:avLst/>
          </a:prstGeom>
          <a:noFill/>
        </p:spPr>
        <p:txBody>
          <a:bodyPr wrap="square" rtlCol="0">
            <a:spAutoFit/>
          </a:bodyPr>
          <a:lstStyle/>
          <a:p>
            <a:r>
              <a:rPr lang="en-US" sz="2400" dirty="0" smtClean="0">
                <a:latin typeface="Arial" pitchFamily="34" charset="0"/>
                <a:cs typeface="Arial" pitchFamily="34" charset="0"/>
              </a:rPr>
              <a:t>Chippewa Falls Middle School</a:t>
            </a:r>
            <a:endParaRPr lang="en-US" sz="2400" dirty="0">
              <a:latin typeface="Arial" pitchFamily="34" charset="0"/>
              <a:cs typeface="Arial" pitchFamily="34" charset="0"/>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7503" y="815926"/>
            <a:ext cx="8329366" cy="5968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24929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47431" y="204515"/>
            <a:ext cx="5595583" cy="461665"/>
          </a:xfrm>
          <a:prstGeom prst="rect">
            <a:avLst/>
          </a:prstGeom>
          <a:noFill/>
        </p:spPr>
        <p:txBody>
          <a:bodyPr wrap="square" rtlCol="0">
            <a:spAutoFit/>
          </a:bodyPr>
          <a:lstStyle/>
          <a:p>
            <a:r>
              <a:rPr lang="en-US" sz="2400" dirty="0" smtClean="0">
                <a:latin typeface="Arial" pitchFamily="34" charset="0"/>
                <a:cs typeface="Arial" pitchFamily="34" charset="0"/>
              </a:rPr>
              <a:t>Chippewa Falls Senior High School</a:t>
            </a:r>
            <a:endParaRPr lang="en-US" sz="2400" dirty="0">
              <a:latin typeface="Arial" pitchFamily="34" charset="0"/>
              <a:cs typeface="Arial" pitchFamily="34" charset="0"/>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6074" y="923925"/>
            <a:ext cx="7763169" cy="581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06802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0987" y="387958"/>
            <a:ext cx="5595583" cy="461665"/>
          </a:xfrm>
          <a:prstGeom prst="rect">
            <a:avLst/>
          </a:prstGeom>
          <a:noFill/>
        </p:spPr>
        <p:txBody>
          <a:bodyPr wrap="square" rtlCol="0">
            <a:spAutoFit/>
          </a:bodyPr>
          <a:lstStyle/>
          <a:p>
            <a:r>
              <a:rPr lang="en-US" sz="2400" dirty="0" smtClean="0">
                <a:latin typeface="Arial" pitchFamily="34" charset="0"/>
                <a:cs typeface="Arial" pitchFamily="34" charset="0"/>
              </a:rPr>
              <a:t>Chippewa Falls Senior High School</a:t>
            </a:r>
            <a:endParaRPr lang="en-US" sz="2400" dirty="0">
              <a:latin typeface="Arial" pitchFamily="34" charset="0"/>
              <a:cs typeface="Arial" pitchFamily="34" charset="0"/>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9982" y="1028700"/>
            <a:ext cx="8440615" cy="5584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41200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19870" y="218365"/>
            <a:ext cx="9103056" cy="1446550"/>
          </a:xfrm>
          <a:prstGeom prst="rect">
            <a:avLst/>
          </a:prstGeom>
          <a:noFill/>
        </p:spPr>
        <p:txBody>
          <a:bodyPr wrap="square" rtlCol="0">
            <a:spAutoFit/>
          </a:bodyPr>
          <a:lstStyle/>
          <a:p>
            <a:r>
              <a:rPr lang="en-US" sz="4400" b="1"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‘Important Takeaways’:  A Little of What We Learned !</a:t>
            </a:r>
            <a:endParaRPr lang="en-US" sz="4400" b="1" dirty="0">
              <a:solidFill>
                <a:srgbClr val="FF0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Rectangle 2"/>
          <p:cNvSpPr/>
          <p:nvPr/>
        </p:nvSpPr>
        <p:spPr>
          <a:xfrm>
            <a:off x="2174542" y="1844174"/>
            <a:ext cx="9671715" cy="4708981"/>
          </a:xfrm>
          <a:prstGeom prst="rect">
            <a:avLst/>
          </a:prstGeom>
        </p:spPr>
        <p:txBody>
          <a:bodyPr wrap="square">
            <a:spAutoFit/>
          </a:bodyPr>
          <a:lstStyle/>
          <a:p>
            <a:pPr marL="342900" indent="-342900">
              <a:buFont typeface="+mj-lt"/>
              <a:buAutoNum type="arabicPeriod"/>
            </a:pPr>
            <a:r>
              <a:rPr lang="en-US" sz="2000" dirty="0" smtClean="0">
                <a:latin typeface="Arial" panose="020B0604020202020204" pitchFamily="34" charset="0"/>
                <a:cs typeface="Arial" panose="020B0604020202020204" pitchFamily="34" charset="0"/>
              </a:rPr>
              <a:t>You want to have a better understanding of how things work.</a:t>
            </a:r>
          </a:p>
          <a:p>
            <a:pPr marL="342900" indent="-342900">
              <a:buFont typeface="+mj-lt"/>
              <a:buAutoNum type="arabicPeriod"/>
            </a:pPr>
            <a:endParaRPr lang="en-US" sz="2000" dirty="0" smtClean="0">
              <a:latin typeface="Arial" panose="020B0604020202020204" pitchFamily="34" charset="0"/>
              <a:cs typeface="Arial" panose="020B0604020202020204" pitchFamily="34" charset="0"/>
            </a:endParaRPr>
          </a:p>
          <a:p>
            <a:pPr marL="342900" indent="-342900">
              <a:buFont typeface="+mj-lt"/>
              <a:buAutoNum type="arabicPeriod"/>
            </a:pPr>
            <a:r>
              <a:rPr lang="en-US" sz="2000" dirty="0" smtClean="0">
                <a:latin typeface="Arial" panose="020B0604020202020204" pitchFamily="34" charset="0"/>
                <a:cs typeface="Arial" panose="020B0604020202020204" pitchFamily="34" charset="0"/>
              </a:rPr>
              <a:t>You want to have an ‘infrastructure’ that is sound; providing quality learning environments for a long time.</a:t>
            </a:r>
          </a:p>
          <a:p>
            <a:pPr marL="342900" indent="-342900">
              <a:buFont typeface="+mj-lt"/>
              <a:buAutoNum type="arabicPeriod"/>
            </a:pPr>
            <a:endParaRPr lang="en-US" sz="2000" dirty="0">
              <a:latin typeface="Arial" panose="020B0604020202020204" pitchFamily="34" charset="0"/>
              <a:cs typeface="Arial" panose="020B0604020202020204" pitchFamily="34" charset="0"/>
            </a:endParaRPr>
          </a:p>
          <a:p>
            <a:pPr marL="342900" indent="-342900">
              <a:buFont typeface="+mj-lt"/>
              <a:buAutoNum type="arabicPeriod"/>
            </a:pPr>
            <a:r>
              <a:rPr lang="en-US" sz="2000" dirty="0" smtClean="0">
                <a:latin typeface="Arial" panose="020B0604020202020204" pitchFamily="34" charset="0"/>
                <a:cs typeface="Arial" panose="020B0604020202020204" pitchFamily="34" charset="0"/>
              </a:rPr>
              <a:t>You want to learn about the changes that are taking place in the teaching/learning process.</a:t>
            </a:r>
          </a:p>
          <a:p>
            <a:pPr marL="342900" indent="-342900">
              <a:buFont typeface="+mj-lt"/>
              <a:buAutoNum type="arabicPeriod"/>
            </a:pPr>
            <a:endParaRPr lang="en-US" sz="2000" dirty="0">
              <a:latin typeface="Arial" panose="020B0604020202020204" pitchFamily="34" charset="0"/>
              <a:cs typeface="Arial" panose="020B0604020202020204" pitchFamily="34" charset="0"/>
            </a:endParaRPr>
          </a:p>
          <a:p>
            <a:pPr marL="342900" indent="-342900">
              <a:buFont typeface="+mj-lt"/>
              <a:buAutoNum type="arabicPeriod"/>
            </a:pPr>
            <a:r>
              <a:rPr lang="en-US" sz="2000" dirty="0" smtClean="0">
                <a:latin typeface="Arial" panose="020B0604020202020204" pitchFamily="34" charset="0"/>
                <a:cs typeface="Arial" panose="020B0604020202020204" pitchFamily="34" charset="0"/>
              </a:rPr>
              <a:t>You want to be certain that you have a plan for facility updates/upgrades; establish a clear set of priorities.</a:t>
            </a:r>
          </a:p>
          <a:p>
            <a:pPr marL="342900" indent="-342900">
              <a:buFont typeface="+mj-lt"/>
              <a:buAutoNum type="arabicPeriod"/>
            </a:pPr>
            <a:endParaRPr lang="en-US" sz="2000" dirty="0">
              <a:latin typeface="Arial" panose="020B0604020202020204" pitchFamily="34" charset="0"/>
              <a:cs typeface="Arial" panose="020B0604020202020204" pitchFamily="34" charset="0"/>
            </a:endParaRPr>
          </a:p>
          <a:p>
            <a:pPr marL="342900" indent="-342900">
              <a:buFont typeface="+mj-lt"/>
              <a:buAutoNum type="arabicPeriod"/>
            </a:pPr>
            <a:r>
              <a:rPr lang="en-US" sz="2000" dirty="0" smtClean="0">
                <a:latin typeface="Arial" panose="020B0604020202020204" pitchFamily="34" charset="0"/>
                <a:cs typeface="Arial" panose="020B0604020202020204" pitchFamily="34" charset="0"/>
              </a:rPr>
              <a:t>You want facilities that are safe and nurture and support the learning process.</a:t>
            </a:r>
          </a:p>
          <a:p>
            <a:pPr marL="342900" indent="-342900">
              <a:buFont typeface="+mj-lt"/>
              <a:buAutoNum type="arabicPeriod"/>
            </a:pPr>
            <a:endParaRPr lang="en-US" sz="2000" dirty="0">
              <a:latin typeface="Arial" panose="020B0604020202020204" pitchFamily="34" charset="0"/>
              <a:cs typeface="Arial" panose="020B0604020202020204" pitchFamily="34" charset="0"/>
            </a:endParaRPr>
          </a:p>
          <a:p>
            <a:pPr marL="342900" indent="-342900">
              <a:buFont typeface="+mj-lt"/>
              <a:buAutoNum type="arabicPeriod"/>
            </a:pPr>
            <a:endParaRPr lang="en-US" sz="2000" dirty="0" smtClean="0">
              <a:latin typeface="Arial" panose="020B0604020202020204" pitchFamily="34" charset="0"/>
              <a:cs typeface="Arial" panose="020B0604020202020204" pitchFamily="34" charset="0"/>
            </a:endParaRPr>
          </a:p>
          <a:p>
            <a:pPr marL="342900" indent="-342900">
              <a:buFont typeface="+mj-lt"/>
              <a:buAutoNum type="arabicPeriod"/>
            </a:pPr>
            <a:endParaRPr lang="en-US" sz="2000" dirty="0"/>
          </a:p>
        </p:txBody>
      </p:sp>
      <p:pic>
        <p:nvPicPr>
          <p:cNvPr id="4" name="Picture 3" descr="ATS&amp;R Logo black and teal with services"/>
          <p:cNvPicPr/>
          <p:nvPr/>
        </p:nvPicPr>
        <p:blipFill>
          <a:blip r:embed="rId2">
            <a:extLst>
              <a:ext uri="{28A0092B-C50C-407E-A947-70E740481C1C}">
                <a14:useLocalDpi xmlns:a14="http://schemas.microsoft.com/office/drawing/2010/main" val="0"/>
              </a:ext>
            </a:extLst>
          </a:blip>
          <a:srcRect/>
          <a:stretch>
            <a:fillRect/>
          </a:stretch>
        </p:blipFill>
        <p:spPr bwMode="auto">
          <a:xfrm>
            <a:off x="10321121" y="6172200"/>
            <a:ext cx="1143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31065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9634" y="387958"/>
            <a:ext cx="5595583" cy="461665"/>
          </a:xfrm>
          <a:prstGeom prst="rect">
            <a:avLst/>
          </a:prstGeom>
          <a:noFill/>
        </p:spPr>
        <p:txBody>
          <a:bodyPr wrap="square" rtlCol="0">
            <a:spAutoFit/>
          </a:bodyPr>
          <a:lstStyle/>
          <a:p>
            <a:r>
              <a:rPr lang="en-US" sz="2400" dirty="0" smtClean="0">
                <a:latin typeface="Arial" pitchFamily="34" charset="0"/>
                <a:cs typeface="Arial" pitchFamily="34" charset="0"/>
              </a:rPr>
              <a:t>Chippewa Falls High School</a:t>
            </a:r>
            <a:endParaRPr lang="en-US" sz="2400" dirty="0">
              <a:latin typeface="Arial" pitchFamily="34" charset="0"/>
              <a:cs typeface="Arial" pitchFamily="34" charset="0"/>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9888" y="1100138"/>
            <a:ext cx="7359527" cy="5379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37214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47430" y="387770"/>
            <a:ext cx="5595583" cy="461665"/>
          </a:xfrm>
          <a:prstGeom prst="rect">
            <a:avLst/>
          </a:prstGeom>
          <a:noFill/>
        </p:spPr>
        <p:txBody>
          <a:bodyPr wrap="square" rtlCol="0">
            <a:spAutoFit/>
          </a:bodyPr>
          <a:lstStyle/>
          <a:p>
            <a:r>
              <a:rPr lang="en-US" sz="2400" dirty="0" smtClean="0">
                <a:latin typeface="Arial" pitchFamily="34" charset="0"/>
                <a:cs typeface="Arial" pitchFamily="34" charset="0"/>
              </a:rPr>
              <a:t>Chippewa Falls High School</a:t>
            </a:r>
            <a:endParaRPr lang="en-US" sz="2400" dirty="0">
              <a:latin typeface="Arial" pitchFamily="34" charset="0"/>
              <a:cs typeface="Arial" pitchFamily="34" charset="0"/>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7988" y="990599"/>
            <a:ext cx="7208886" cy="558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94220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47430" y="387770"/>
            <a:ext cx="5595583" cy="461665"/>
          </a:xfrm>
          <a:prstGeom prst="rect">
            <a:avLst/>
          </a:prstGeom>
          <a:noFill/>
        </p:spPr>
        <p:txBody>
          <a:bodyPr wrap="square" rtlCol="0">
            <a:spAutoFit/>
          </a:bodyPr>
          <a:lstStyle/>
          <a:p>
            <a:r>
              <a:rPr lang="en-US" sz="2400" dirty="0" smtClean="0">
                <a:latin typeface="Arial" pitchFamily="34" charset="0"/>
                <a:cs typeface="Arial" pitchFamily="34" charset="0"/>
              </a:rPr>
              <a:t>Chippewa Falls High School</a:t>
            </a:r>
            <a:endParaRPr lang="en-US" sz="2400" dirty="0">
              <a:latin typeface="Arial" pitchFamily="34" charset="0"/>
              <a:cs typeface="Arial" pitchFamily="34" charset="0"/>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3933" y="1041009"/>
            <a:ext cx="7924633" cy="5388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97196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681994">
            <a:off x="1707556" y="1973216"/>
            <a:ext cx="2235062" cy="2415034"/>
          </a:xfrm>
          <a:prstGeom prst="rect">
            <a:avLst/>
          </a:prstGeom>
        </p:spPr>
      </p:pic>
      <p:sp>
        <p:nvSpPr>
          <p:cNvPr id="3" name="TextBox 2"/>
          <p:cNvSpPr txBox="1"/>
          <p:nvPr/>
        </p:nvSpPr>
        <p:spPr>
          <a:xfrm>
            <a:off x="3311236" y="382138"/>
            <a:ext cx="7581385" cy="769441"/>
          </a:xfrm>
          <a:prstGeom prst="rect">
            <a:avLst/>
          </a:prstGeom>
          <a:noFill/>
        </p:spPr>
        <p:txBody>
          <a:bodyPr wrap="square" rtlCol="0">
            <a:spAutoFit/>
          </a:bodyPr>
          <a:lstStyle/>
          <a:p>
            <a:r>
              <a:rPr lang="en-US" sz="4400" b="1"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Reflections/Understandings</a:t>
            </a:r>
            <a:endParaRPr lang="en-US" sz="4400" b="1" dirty="0">
              <a:solidFill>
                <a:srgbClr val="FF0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4" name="TextBox 3"/>
          <p:cNvSpPr txBox="1"/>
          <p:nvPr/>
        </p:nvSpPr>
        <p:spPr>
          <a:xfrm>
            <a:off x="4503761" y="1978925"/>
            <a:ext cx="5800299" cy="1569660"/>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What are some of the ‘key take-</a:t>
            </a:r>
            <a:r>
              <a:rPr lang="en-US" sz="2400" dirty="0" err="1" smtClean="0">
                <a:latin typeface="Arial" panose="020B0604020202020204" pitchFamily="34" charset="0"/>
                <a:cs typeface="Arial" panose="020B0604020202020204" pitchFamily="34" charset="0"/>
              </a:rPr>
              <a:t>aways</a:t>
            </a:r>
            <a:r>
              <a:rPr lang="en-US" sz="2400" dirty="0" smtClean="0">
                <a:latin typeface="Arial" panose="020B0604020202020204" pitchFamily="34" charset="0"/>
                <a:cs typeface="Arial" panose="020B0604020202020204" pitchFamily="34" charset="0"/>
              </a:rPr>
              <a:t>’ that you heard related to the conditions/needs of the secondary schools?</a:t>
            </a:r>
            <a:endParaRPr lang="en-US" sz="2400" dirty="0">
              <a:latin typeface="Arial" panose="020B0604020202020204" pitchFamily="34" charset="0"/>
              <a:cs typeface="Arial" panose="020B0604020202020204" pitchFamily="34" charset="0"/>
            </a:endParaRPr>
          </a:p>
        </p:txBody>
      </p:sp>
      <p:pic>
        <p:nvPicPr>
          <p:cNvPr id="5" name="Picture 4" descr="ATS&amp;R Logo black and teal with services"/>
          <p:cNvPicPr/>
          <p:nvPr/>
        </p:nvPicPr>
        <p:blipFill>
          <a:blip r:embed="rId3">
            <a:extLst>
              <a:ext uri="{28A0092B-C50C-407E-A947-70E740481C1C}">
                <a14:useLocalDpi xmlns:a14="http://schemas.microsoft.com/office/drawing/2010/main" val="0"/>
              </a:ext>
            </a:extLst>
          </a:blip>
          <a:srcRect/>
          <a:stretch>
            <a:fillRect/>
          </a:stretch>
        </p:blipFill>
        <p:spPr bwMode="auto">
          <a:xfrm>
            <a:off x="10321121" y="6172200"/>
            <a:ext cx="1143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51827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16242" y="387771"/>
            <a:ext cx="5595583" cy="461665"/>
          </a:xfrm>
          <a:prstGeom prst="rect">
            <a:avLst/>
          </a:prstGeom>
          <a:noFill/>
        </p:spPr>
        <p:txBody>
          <a:bodyPr wrap="square" rtlCol="0">
            <a:spAutoFit/>
          </a:bodyPr>
          <a:lstStyle/>
          <a:p>
            <a:r>
              <a:rPr lang="en-US" sz="2400" dirty="0" err="1" smtClean="0">
                <a:latin typeface="Arial" pitchFamily="34" charset="0"/>
                <a:cs typeface="Arial" pitchFamily="34" charset="0"/>
              </a:rPr>
              <a:t>Korger</a:t>
            </a:r>
            <a:r>
              <a:rPr lang="en-US" sz="2400" dirty="0" smtClean="0">
                <a:latin typeface="Arial" pitchFamily="34" charset="0"/>
                <a:cs typeface="Arial" pitchFamily="34" charset="0"/>
              </a:rPr>
              <a:t> Chestnut School</a:t>
            </a:r>
            <a:endParaRPr lang="en-US" sz="2400" dirty="0">
              <a:latin typeface="Arial" pitchFamily="34" charset="0"/>
              <a:cs typeface="Arial" pitchFamily="34" charset="0"/>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0494" y="1041009"/>
            <a:ext cx="7882478" cy="555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5472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16242" y="387771"/>
            <a:ext cx="5595583" cy="461665"/>
          </a:xfrm>
          <a:prstGeom prst="rect">
            <a:avLst/>
          </a:prstGeom>
          <a:noFill/>
        </p:spPr>
        <p:txBody>
          <a:bodyPr wrap="square" rtlCol="0">
            <a:spAutoFit/>
          </a:bodyPr>
          <a:lstStyle/>
          <a:p>
            <a:r>
              <a:rPr lang="en-US" sz="2400" dirty="0" err="1" smtClean="0">
                <a:latin typeface="Arial" pitchFamily="34" charset="0"/>
                <a:cs typeface="Arial" pitchFamily="34" charset="0"/>
              </a:rPr>
              <a:t>Korger</a:t>
            </a:r>
            <a:r>
              <a:rPr lang="en-US" sz="2400" dirty="0" smtClean="0">
                <a:latin typeface="Arial" pitchFamily="34" charset="0"/>
                <a:cs typeface="Arial" pitchFamily="34" charset="0"/>
              </a:rPr>
              <a:t> Chestnut School</a:t>
            </a:r>
            <a:endParaRPr lang="en-US" sz="2400" dirty="0">
              <a:latin typeface="Arial" pitchFamily="34" charset="0"/>
              <a:cs typeface="Arial" pitchFamily="34" charset="0"/>
            </a:endParaRP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9438" y="993270"/>
            <a:ext cx="7346925" cy="5477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2029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2763" y="1090613"/>
            <a:ext cx="7061908" cy="5426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116242" y="387771"/>
            <a:ext cx="5595583" cy="461665"/>
          </a:xfrm>
          <a:prstGeom prst="rect">
            <a:avLst/>
          </a:prstGeom>
          <a:noFill/>
        </p:spPr>
        <p:txBody>
          <a:bodyPr wrap="square" rtlCol="0">
            <a:spAutoFit/>
          </a:bodyPr>
          <a:lstStyle/>
          <a:p>
            <a:r>
              <a:rPr lang="en-US" sz="2400" dirty="0" smtClean="0">
                <a:latin typeface="Arial" pitchFamily="34" charset="0"/>
                <a:cs typeface="Arial" pitchFamily="34" charset="0"/>
              </a:rPr>
              <a:t>District Office</a:t>
            </a:r>
            <a:endParaRPr lang="en-US" sz="2400" dirty="0">
              <a:latin typeface="Arial" pitchFamily="34" charset="0"/>
              <a:cs typeface="Arial" pitchFamily="34" charset="0"/>
            </a:endParaRPr>
          </a:p>
        </p:txBody>
      </p:sp>
    </p:spTree>
    <p:extLst>
      <p:ext uri="{BB962C8B-B14F-4D97-AF65-F5344CB8AC3E}">
        <p14:creationId xmlns:p14="http://schemas.microsoft.com/office/powerpoint/2010/main" val="737678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75565" y="354555"/>
            <a:ext cx="5595583" cy="461665"/>
          </a:xfrm>
          <a:prstGeom prst="rect">
            <a:avLst/>
          </a:prstGeom>
          <a:noFill/>
        </p:spPr>
        <p:txBody>
          <a:bodyPr wrap="square" rtlCol="0">
            <a:spAutoFit/>
          </a:bodyPr>
          <a:lstStyle/>
          <a:p>
            <a:r>
              <a:rPr lang="en-US" sz="2400" dirty="0" smtClean="0">
                <a:latin typeface="Arial" pitchFamily="34" charset="0"/>
                <a:cs typeface="Arial" pitchFamily="34" charset="0"/>
              </a:rPr>
              <a:t>District Office</a:t>
            </a:r>
            <a:endParaRPr lang="en-US" sz="2400" dirty="0">
              <a:latin typeface="Arial" pitchFamily="34" charset="0"/>
              <a:cs typeface="Arial" pitchFamily="34" charset="0"/>
            </a:endParaRP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0658" y="836412"/>
            <a:ext cx="7835705" cy="5862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7375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16242" y="387771"/>
            <a:ext cx="5595583" cy="461665"/>
          </a:xfrm>
          <a:prstGeom prst="rect">
            <a:avLst/>
          </a:prstGeom>
          <a:noFill/>
        </p:spPr>
        <p:txBody>
          <a:bodyPr wrap="square" rtlCol="0">
            <a:spAutoFit/>
          </a:bodyPr>
          <a:lstStyle/>
          <a:p>
            <a:r>
              <a:rPr lang="en-US" sz="2400" dirty="0" smtClean="0">
                <a:latin typeface="Arial" pitchFamily="34" charset="0"/>
                <a:cs typeface="Arial" pitchFamily="34" charset="0"/>
              </a:rPr>
              <a:t>Pupil Service Center</a:t>
            </a:r>
            <a:endParaRPr lang="en-US" sz="2400" dirty="0">
              <a:latin typeface="Arial" pitchFamily="34" charset="0"/>
              <a:cs typeface="Arial" pitchFamily="34" charset="0"/>
            </a:endParaRP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599" y="1462088"/>
            <a:ext cx="7556695" cy="4644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41246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16242" y="387771"/>
            <a:ext cx="5595583" cy="461665"/>
          </a:xfrm>
          <a:prstGeom prst="rect">
            <a:avLst/>
          </a:prstGeom>
          <a:noFill/>
        </p:spPr>
        <p:txBody>
          <a:bodyPr wrap="square" rtlCol="0">
            <a:spAutoFit/>
          </a:bodyPr>
          <a:lstStyle/>
          <a:p>
            <a:r>
              <a:rPr lang="en-US" sz="2400" dirty="0">
                <a:latin typeface="Arial" pitchFamily="34" charset="0"/>
                <a:cs typeface="Arial" pitchFamily="34" charset="0"/>
              </a:rPr>
              <a:t>Pupil Service Center</a:t>
            </a: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9424" y="904874"/>
            <a:ext cx="7784564" cy="5717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70662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7350" y="409433"/>
            <a:ext cx="7833814" cy="1446550"/>
          </a:xfrm>
          <a:prstGeom prst="rect">
            <a:avLst/>
          </a:prstGeom>
          <a:noFill/>
        </p:spPr>
        <p:txBody>
          <a:bodyPr wrap="square" rtlCol="0">
            <a:spAutoFit/>
          </a:bodyPr>
          <a:lstStyle/>
          <a:p>
            <a:r>
              <a:rPr lang="en-US" sz="4400" b="1"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Important ‘Takeaways’:  You’re Turn!</a:t>
            </a:r>
            <a:endParaRPr lang="en-US" sz="4400" b="1" dirty="0">
              <a:solidFill>
                <a:srgbClr val="FF0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4423582" y="2314307"/>
            <a:ext cx="6469039" cy="1200329"/>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You heard a ‘ton’ of information at your first meeting.  What impressions remain strongest in your mind today?  </a:t>
            </a:r>
            <a:endParaRPr lang="en-US"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681994">
            <a:off x="1707556" y="1973216"/>
            <a:ext cx="2235062" cy="2415034"/>
          </a:xfrm>
          <a:prstGeom prst="rect">
            <a:avLst/>
          </a:prstGeom>
        </p:spPr>
      </p:pic>
      <p:pic>
        <p:nvPicPr>
          <p:cNvPr id="5" name="Picture 4" descr="ATS&amp;R Logo black and teal with services"/>
          <p:cNvPicPr/>
          <p:nvPr/>
        </p:nvPicPr>
        <p:blipFill>
          <a:blip r:embed="rId3">
            <a:extLst>
              <a:ext uri="{28A0092B-C50C-407E-A947-70E740481C1C}">
                <a14:useLocalDpi xmlns:a14="http://schemas.microsoft.com/office/drawing/2010/main" val="0"/>
              </a:ext>
            </a:extLst>
          </a:blip>
          <a:srcRect/>
          <a:stretch>
            <a:fillRect/>
          </a:stretch>
        </p:blipFill>
        <p:spPr bwMode="auto">
          <a:xfrm>
            <a:off x="10321121" y="6172200"/>
            <a:ext cx="1143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51000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681994">
            <a:off x="1707556" y="1973216"/>
            <a:ext cx="2235062" cy="2415034"/>
          </a:xfrm>
          <a:prstGeom prst="rect">
            <a:avLst/>
          </a:prstGeom>
        </p:spPr>
      </p:pic>
      <p:sp>
        <p:nvSpPr>
          <p:cNvPr id="3" name="TextBox 2"/>
          <p:cNvSpPr txBox="1"/>
          <p:nvPr/>
        </p:nvSpPr>
        <p:spPr>
          <a:xfrm>
            <a:off x="3311236" y="382138"/>
            <a:ext cx="7581385" cy="769441"/>
          </a:xfrm>
          <a:prstGeom prst="rect">
            <a:avLst/>
          </a:prstGeom>
          <a:noFill/>
        </p:spPr>
        <p:txBody>
          <a:bodyPr wrap="square" rtlCol="0">
            <a:spAutoFit/>
          </a:bodyPr>
          <a:lstStyle/>
          <a:p>
            <a:r>
              <a:rPr lang="en-US" sz="4400" b="1"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Reflections/Understandings</a:t>
            </a:r>
            <a:endParaRPr lang="en-US" sz="4400" b="1" dirty="0">
              <a:solidFill>
                <a:srgbClr val="FF0000"/>
              </a:solidFill>
              <a:effectLst>
                <a:outerShdw blurRad="38100" dist="38100" dir="2700000" algn="tl">
                  <a:srgbClr val="000000">
                    <a:alpha val="43137"/>
                  </a:srgbClr>
                </a:outerShdw>
              </a:effectLst>
              <a:latin typeface="Aharoni" pitchFamily="2" charset="-79"/>
              <a:cs typeface="Aharoni" pitchFamily="2" charset="-79"/>
            </a:endParaRPr>
          </a:p>
        </p:txBody>
      </p:sp>
      <p:pic>
        <p:nvPicPr>
          <p:cNvPr id="5" name="Picture 4" descr="ATS&amp;R Logo black and teal with services"/>
          <p:cNvPicPr/>
          <p:nvPr/>
        </p:nvPicPr>
        <p:blipFill>
          <a:blip r:embed="rId3">
            <a:extLst>
              <a:ext uri="{28A0092B-C50C-407E-A947-70E740481C1C}">
                <a14:useLocalDpi xmlns:a14="http://schemas.microsoft.com/office/drawing/2010/main" val="0"/>
              </a:ext>
            </a:extLst>
          </a:blip>
          <a:srcRect/>
          <a:stretch>
            <a:fillRect/>
          </a:stretch>
        </p:blipFill>
        <p:spPr bwMode="auto">
          <a:xfrm>
            <a:off x="10321121" y="6172200"/>
            <a:ext cx="1143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656161" y="2131325"/>
            <a:ext cx="5800299" cy="1569660"/>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What are some of the ‘key take-</a:t>
            </a:r>
            <a:r>
              <a:rPr lang="en-US" sz="2400" dirty="0" err="1" smtClean="0">
                <a:latin typeface="Arial" panose="020B0604020202020204" pitchFamily="34" charset="0"/>
                <a:cs typeface="Arial" panose="020B0604020202020204" pitchFamily="34" charset="0"/>
              </a:rPr>
              <a:t>aways</a:t>
            </a:r>
            <a:r>
              <a:rPr lang="en-US" sz="2400" dirty="0" smtClean="0">
                <a:latin typeface="Arial" panose="020B0604020202020204" pitchFamily="34" charset="0"/>
                <a:cs typeface="Arial" panose="020B0604020202020204" pitchFamily="34" charset="0"/>
              </a:rPr>
              <a:t>’ that you heard related to the conditions/needs of the district service center(s)?</a:t>
            </a:r>
            <a:endParaRPr lang="en-US" sz="2400" dirty="0">
              <a:latin typeface="Arial" panose="020B0604020202020204" pitchFamily="34" charset="0"/>
              <a:cs typeface="Arial" panose="020B0604020202020204" pitchFamily="34" charset="0"/>
            </a:endParaRPr>
          </a:p>
        </p:txBody>
      </p:sp>
      <p:pic>
        <p:nvPicPr>
          <p:cNvPr id="9" name="Picture 8" descr="ATS&amp;R Logo black and teal with services"/>
          <p:cNvPicPr/>
          <p:nvPr/>
        </p:nvPicPr>
        <p:blipFill>
          <a:blip r:embed="rId3">
            <a:extLst>
              <a:ext uri="{28A0092B-C50C-407E-A947-70E740481C1C}">
                <a14:useLocalDpi xmlns:a14="http://schemas.microsoft.com/office/drawing/2010/main" val="0"/>
              </a:ext>
            </a:extLst>
          </a:blip>
          <a:srcRect/>
          <a:stretch>
            <a:fillRect/>
          </a:stretch>
        </p:blipFill>
        <p:spPr bwMode="auto">
          <a:xfrm>
            <a:off x="10473521" y="6324600"/>
            <a:ext cx="1143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76026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74962" y="573206"/>
            <a:ext cx="7833814" cy="1446550"/>
          </a:xfrm>
          <a:prstGeom prst="rect">
            <a:avLst/>
          </a:prstGeom>
          <a:noFill/>
        </p:spPr>
        <p:txBody>
          <a:bodyPr wrap="square" rtlCol="0">
            <a:spAutoFit/>
          </a:bodyPr>
          <a:lstStyle/>
          <a:p>
            <a:r>
              <a:rPr lang="en-US" sz="4400" b="1"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Financial Planning and Facility Updates</a:t>
            </a:r>
            <a:endParaRPr lang="en-US" sz="4400" b="1" dirty="0">
              <a:solidFill>
                <a:srgbClr val="FF0000"/>
              </a:solidFill>
              <a:effectLst>
                <a:outerShdw blurRad="38100" dist="38100" dir="2700000" algn="tl">
                  <a:srgbClr val="000000">
                    <a:alpha val="43137"/>
                  </a:srgbClr>
                </a:outerShdw>
              </a:effectLst>
              <a:latin typeface="Aharoni" pitchFamily="2" charset="-79"/>
              <a:cs typeface="Aharoni" pitchFamily="2" charset="-79"/>
            </a:endParaRPr>
          </a:p>
        </p:txBody>
      </p:sp>
      <p:pic>
        <p:nvPicPr>
          <p:cNvPr id="3" name="Picture 2" descr="ATS&amp;R Logo black and teal with services"/>
          <p:cNvPicPr/>
          <p:nvPr/>
        </p:nvPicPr>
        <p:blipFill>
          <a:blip r:embed="rId2">
            <a:extLst>
              <a:ext uri="{28A0092B-C50C-407E-A947-70E740481C1C}">
                <a14:useLocalDpi xmlns:a14="http://schemas.microsoft.com/office/drawing/2010/main" val="0"/>
              </a:ext>
            </a:extLst>
          </a:blip>
          <a:srcRect/>
          <a:stretch>
            <a:fillRect/>
          </a:stretch>
        </p:blipFill>
        <p:spPr bwMode="auto">
          <a:xfrm>
            <a:off x="10321121" y="6172200"/>
            <a:ext cx="1143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541570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27198" y="1314527"/>
            <a:ext cx="5595583" cy="830997"/>
          </a:xfrm>
          <a:prstGeom prst="rect">
            <a:avLst/>
          </a:prstGeom>
          <a:noFill/>
        </p:spPr>
        <p:txBody>
          <a:bodyPr wrap="square" rtlCol="0">
            <a:spAutoFit/>
          </a:bodyPr>
          <a:lstStyle/>
          <a:p>
            <a:r>
              <a:rPr lang="en-US" sz="2400" dirty="0" smtClean="0">
                <a:latin typeface="Arial" pitchFamily="34" charset="0"/>
                <a:cs typeface="Arial" pitchFamily="34" charset="0"/>
              </a:rPr>
              <a:t>Insert Series of Slides Related To School Finance!</a:t>
            </a:r>
            <a:endParaRPr lang="en-US" sz="2400" dirty="0">
              <a:latin typeface="Arial" pitchFamily="34" charset="0"/>
              <a:cs typeface="Arial" pitchFamily="34" charset="0"/>
            </a:endParaRPr>
          </a:p>
        </p:txBody>
      </p:sp>
      <p:pic>
        <p:nvPicPr>
          <p:cNvPr id="3" name="Picture 2" descr="ATS&amp;R Logo black and teal with services"/>
          <p:cNvPicPr/>
          <p:nvPr/>
        </p:nvPicPr>
        <p:blipFill>
          <a:blip r:embed="rId2">
            <a:extLst>
              <a:ext uri="{28A0092B-C50C-407E-A947-70E740481C1C}">
                <a14:useLocalDpi xmlns:a14="http://schemas.microsoft.com/office/drawing/2010/main" val="0"/>
              </a:ext>
            </a:extLst>
          </a:blip>
          <a:srcRect/>
          <a:stretch>
            <a:fillRect/>
          </a:stretch>
        </p:blipFill>
        <p:spPr bwMode="auto">
          <a:xfrm>
            <a:off x="10321121" y="6172200"/>
            <a:ext cx="1143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77469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681994">
            <a:off x="1707556" y="1973216"/>
            <a:ext cx="2235062" cy="2415034"/>
          </a:xfrm>
          <a:prstGeom prst="rect">
            <a:avLst/>
          </a:prstGeom>
        </p:spPr>
      </p:pic>
      <p:sp>
        <p:nvSpPr>
          <p:cNvPr id="3" name="TextBox 2"/>
          <p:cNvSpPr txBox="1"/>
          <p:nvPr/>
        </p:nvSpPr>
        <p:spPr>
          <a:xfrm>
            <a:off x="2604654" y="382138"/>
            <a:ext cx="7699405" cy="769441"/>
          </a:xfrm>
          <a:prstGeom prst="rect">
            <a:avLst/>
          </a:prstGeom>
          <a:noFill/>
        </p:spPr>
        <p:txBody>
          <a:bodyPr wrap="square" rtlCol="0">
            <a:spAutoFit/>
          </a:bodyPr>
          <a:lstStyle/>
          <a:p>
            <a:r>
              <a:rPr lang="en-US" sz="4400" b="1"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Reflections/Understandings</a:t>
            </a:r>
            <a:endParaRPr lang="en-US" sz="4400" b="1" dirty="0">
              <a:solidFill>
                <a:srgbClr val="FF0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4" name="TextBox 3"/>
          <p:cNvSpPr txBox="1"/>
          <p:nvPr/>
        </p:nvSpPr>
        <p:spPr>
          <a:xfrm>
            <a:off x="4503761" y="1978925"/>
            <a:ext cx="5800299" cy="830997"/>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What are some of the ‘key themes’ that you heard in these presentations?</a:t>
            </a:r>
            <a:endParaRPr lang="en-US" sz="2400" dirty="0">
              <a:latin typeface="Arial" panose="020B0604020202020204" pitchFamily="34" charset="0"/>
              <a:cs typeface="Arial" panose="020B0604020202020204" pitchFamily="34" charset="0"/>
            </a:endParaRPr>
          </a:p>
        </p:txBody>
      </p:sp>
      <p:pic>
        <p:nvPicPr>
          <p:cNvPr id="5" name="Picture 4" descr="ATS&amp;R Logo black and teal with services"/>
          <p:cNvPicPr/>
          <p:nvPr/>
        </p:nvPicPr>
        <p:blipFill>
          <a:blip r:embed="rId3">
            <a:extLst>
              <a:ext uri="{28A0092B-C50C-407E-A947-70E740481C1C}">
                <a14:useLocalDpi xmlns:a14="http://schemas.microsoft.com/office/drawing/2010/main" val="0"/>
              </a:ext>
            </a:extLst>
          </a:blip>
          <a:srcRect/>
          <a:stretch>
            <a:fillRect/>
          </a:stretch>
        </p:blipFill>
        <p:spPr bwMode="auto">
          <a:xfrm>
            <a:off x="10321121" y="6172200"/>
            <a:ext cx="1143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788490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53491" y="573206"/>
            <a:ext cx="9171709" cy="1446550"/>
          </a:xfrm>
          <a:prstGeom prst="rect">
            <a:avLst/>
          </a:prstGeom>
          <a:noFill/>
        </p:spPr>
        <p:txBody>
          <a:bodyPr wrap="square" rtlCol="0">
            <a:spAutoFit/>
          </a:bodyPr>
          <a:lstStyle/>
          <a:p>
            <a:pPr algn="ctr"/>
            <a:r>
              <a:rPr lang="en-US" sz="4400" b="1"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Next Meeting and Future Meeting Dates</a:t>
            </a:r>
            <a:endParaRPr lang="en-US" sz="4400" b="1" dirty="0">
              <a:solidFill>
                <a:srgbClr val="FF0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2306472" y="2265528"/>
            <a:ext cx="6755641" cy="3046988"/>
          </a:xfrm>
          <a:prstGeom prst="rect">
            <a:avLst/>
          </a:prstGeom>
          <a:noFill/>
        </p:spPr>
        <p:txBody>
          <a:bodyPr wrap="square" rtlCol="0">
            <a:spAutoFit/>
          </a:bodyPr>
          <a:lstStyle/>
          <a:p>
            <a:pPr marL="285750" indent="-285750">
              <a:buFont typeface="Wingdings" panose="05000000000000000000" pitchFamily="2" charset="2"/>
              <a:buChar char="q"/>
            </a:pPr>
            <a:r>
              <a:rPr lang="en-US" sz="2400" dirty="0" smtClean="0">
                <a:latin typeface="Arial" pitchFamily="34" charset="0"/>
                <a:cs typeface="Arial" pitchFamily="34" charset="0"/>
              </a:rPr>
              <a:t>Next Meeting: </a:t>
            </a:r>
            <a:r>
              <a:rPr lang="en-US" sz="2400" dirty="0">
                <a:latin typeface="Arial" pitchFamily="34" charset="0"/>
                <a:cs typeface="Arial" pitchFamily="34" charset="0"/>
              </a:rPr>
              <a:t>Tuesday November </a:t>
            </a:r>
            <a:r>
              <a:rPr lang="en-US" sz="2400" dirty="0" smtClean="0">
                <a:latin typeface="Arial" pitchFamily="34" charset="0"/>
                <a:cs typeface="Arial" pitchFamily="34" charset="0"/>
              </a:rPr>
              <a:t>17</a:t>
            </a:r>
            <a:r>
              <a:rPr lang="en-US" sz="2400" baseline="30000" dirty="0" smtClean="0">
                <a:latin typeface="Arial" pitchFamily="34" charset="0"/>
                <a:cs typeface="Arial" pitchFamily="34" charset="0"/>
              </a:rPr>
              <a:t>th</a:t>
            </a:r>
            <a:endParaRPr lang="en-US" sz="2400" dirty="0">
              <a:latin typeface="Arial" pitchFamily="34" charset="0"/>
              <a:cs typeface="Arial" pitchFamily="34" charset="0"/>
            </a:endParaRPr>
          </a:p>
          <a:p>
            <a:pPr marL="285750" indent="-285750">
              <a:buFont typeface="Wingdings" panose="05000000000000000000" pitchFamily="2" charset="2"/>
              <a:buChar char="q"/>
            </a:pPr>
            <a:endParaRPr lang="en-US" sz="2400" dirty="0">
              <a:latin typeface="Arial" pitchFamily="34" charset="0"/>
              <a:cs typeface="Arial" pitchFamily="34" charset="0"/>
            </a:endParaRPr>
          </a:p>
          <a:p>
            <a:pPr marL="742950" lvl="1" indent="-285750">
              <a:buFont typeface="Wingdings" panose="05000000000000000000" pitchFamily="2" charset="2"/>
              <a:buChar char="v"/>
            </a:pPr>
            <a:r>
              <a:rPr lang="en-US" sz="2400" dirty="0" smtClean="0">
                <a:latin typeface="Arial" pitchFamily="34" charset="0"/>
                <a:cs typeface="Arial" pitchFamily="34" charset="0"/>
              </a:rPr>
              <a:t>Tentative Agenda:  New Directions/Building Solutions</a:t>
            </a:r>
          </a:p>
          <a:p>
            <a:pPr marL="742950" lvl="1" indent="-285750">
              <a:buFont typeface="Wingdings" panose="05000000000000000000" pitchFamily="2" charset="2"/>
              <a:buChar char="v"/>
            </a:pPr>
            <a:endParaRPr lang="en-US" sz="2400" dirty="0" smtClean="0">
              <a:latin typeface="Arial" pitchFamily="34" charset="0"/>
              <a:cs typeface="Arial" pitchFamily="34" charset="0"/>
            </a:endParaRPr>
          </a:p>
          <a:p>
            <a:pPr marL="285750" indent="-285750">
              <a:buFont typeface="Wingdings" panose="05000000000000000000" pitchFamily="2" charset="2"/>
              <a:buChar char="q"/>
            </a:pPr>
            <a:r>
              <a:rPr lang="en-US" sz="2400" dirty="0">
                <a:latin typeface="Arial" pitchFamily="34" charset="0"/>
                <a:cs typeface="Arial" pitchFamily="34" charset="0"/>
              </a:rPr>
              <a:t>Future Meeting Dates: </a:t>
            </a:r>
            <a:r>
              <a:rPr lang="en-US" sz="2400" dirty="0" smtClean="0">
                <a:latin typeface="Arial" pitchFamily="34" charset="0"/>
                <a:cs typeface="Arial" pitchFamily="34" charset="0"/>
              </a:rPr>
              <a:t>Monday </a:t>
            </a:r>
            <a:r>
              <a:rPr lang="en-US" sz="2400" dirty="0">
                <a:latin typeface="Arial" pitchFamily="34" charset="0"/>
                <a:cs typeface="Arial" pitchFamily="34" charset="0"/>
              </a:rPr>
              <a:t>November 30</a:t>
            </a:r>
            <a:r>
              <a:rPr lang="en-US" sz="2400" baseline="30000" dirty="0">
                <a:latin typeface="Arial" pitchFamily="34" charset="0"/>
                <a:cs typeface="Arial" pitchFamily="34" charset="0"/>
              </a:rPr>
              <a:t>th</a:t>
            </a:r>
            <a:r>
              <a:rPr lang="en-US" sz="2400" dirty="0">
                <a:latin typeface="Arial" pitchFamily="34" charset="0"/>
                <a:cs typeface="Arial" pitchFamily="34" charset="0"/>
              </a:rPr>
              <a:t> and Monday December 14th. </a:t>
            </a:r>
          </a:p>
          <a:p>
            <a:r>
              <a:rPr lang="en-US" sz="2400" dirty="0" smtClean="0">
                <a:latin typeface="Arial" pitchFamily="34" charset="0"/>
                <a:cs typeface="Arial" pitchFamily="34" charset="0"/>
              </a:rPr>
              <a:t> </a:t>
            </a:r>
            <a:endParaRPr lang="en-US" sz="2400" dirty="0">
              <a:latin typeface="Arial" pitchFamily="34" charset="0"/>
              <a:cs typeface="Arial" pitchFamily="34" charset="0"/>
            </a:endParaRPr>
          </a:p>
        </p:txBody>
      </p:sp>
      <p:pic>
        <p:nvPicPr>
          <p:cNvPr id="4" name="Picture 3" descr="ATS&amp;R Logo black and teal with services"/>
          <p:cNvPicPr/>
          <p:nvPr/>
        </p:nvPicPr>
        <p:blipFill>
          <a:blip r:embed="rId2">
            <a:extLst>
              <a:ext uri="{28A0092B-C50C-407E-A947-70E740481C1C}">
                <a14:useLocalDpi xmlns:a14="http://schemas.microsoft.com/office/drawing/2010/main" val="0"/>
              </a:ext>
            </a:extLst>
          </a:blip>
          <a:srcRect/>
          <a:stretch>
            <a:fillRect/>
          </a:stretch>
        </p:blipFill>
        <p:spPr bwMode="auto">
          <a:xfrm>
            <a:off x="10321121" y="6172200"/>
            <a:ext cx="1143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477563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TS&amp;R Logo black and teal with services"/>
          <p:cNvPicPr/>
          <p:nvPr/>
        </p:nvPicPr>
        <p:blipFill>
          <a:blip r:embed="rId2">
            <a:extLst>
              <a:ext uri="{28A0092B-C50C-407E-A947-70E740481C1C}">
                <a14:useLocalDpi xmlns:a14="http://schemas.microsoft.com/office/drawing/2010/main" val="0"/>
              </a:ext>
            </a:extLst>
          </a:blip>
          <a:srcRect/>
          <a:stretch>
            <a:fillRect/>
          </a:stretch>
        </p:blipFill>
        <p:spPr bwMode="auto">
          <a:xfrm>
            <a:off x="10321121" y="6172200"/>
            <a:ext cx="1143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2651311" y="839741"/>
            <a:ext cx="8574622" cy="2616199"/>
          </a:xfrm>
        </p:spPr>
        <p:txBody>
          <a:bodyPr/>
          <a:lstStyle/>
          <a:p>
            <a:r>
              <a:rPr lang="en-US"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Chippewa Falls</a:t>
            </a:r>
            <a:endParaRPr lang="en-US" dirty="0">
              <a:solidFill>
                <a:srgbClr val="FF0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8" name="Subtitle 2"/>
          <p:cNvSpPr>
            <a:spLocks noGrp="1"/>
          </p:cNvSpPr>
          <p:nvPr>
            <p:ph type="subTitle" idx="1"/>
          </p:nvPr>
        </p:nvSpPr>
        <p:spPr>
          <a:xfrm>
            <a:off x="4515377" y="3996267"/>
            <a:ext cx="6987645" cy="1388534"/>
          </a:xfrm>
        </p:spPr>
        <p:txBody>
          <a:bodyPr/>
          <a:lstStyle/>
          <a:p>
            <a:r>
              <a:rPr lang="en-US" b="1" dirty="0" smtClean="0">
                <a:latin typeface="Arial" pitchFamily="34" charset="0"/>
                <a:cs typeface="Arial" pitchFamily="34" charset="0"/>
              </a:rPr>
              <a:t>Facilities Task Force</a:t>
            </a:r>
          </a:p>
          <a:p>
            <a:r>
              <a:rPr lang="en-US" b="1" dirty="0" smtClean="0">
                <a:latin typeface="Arial" pitchFamily="34" charset="0"/>
                <a:cs typeface="Arial" pitchFamily="34" charset="0"/>
              </a:rPr>
              <a:t>Fall 2015</a:t>
            </a:r>
            <a:endParaRPr lang="en-US" b="1" dirty="0">
              <a:latin typeface="Arial" pitchFamily="34" charset="0"/>
              <a:cs typeface="Arial" pitchFamily="34" charset="0"/>
            </a:endParaRPr>
          </a:p>
        </p:txBody>
      </p:sp>
    </p:spTree>
    <p:extLst>
      <p:ext uri="{BB962C8B-B14F-4D97-AF65-F5344CB8AC3E}">
        <p14:creationId xmlns:p14="http://schemas.microsoft.com/office/powerpoint/2010/main" val="61596866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37981" y="354842"/>
            <a:ext cx="7915701" cy="769441"/>
          </a:xfrm>
          <a:prstGeom prst="rect">
            <a:avLst/>
          </a:prstGeom>
          <a:noFill/>
        </p:spPr>
        <p:txBody>
          <a:bodyPr wrap="square" rtlCol="0">
            <a:spAutoFit/>
          </a:bodyPr>
          <a:lstStyle/>
          <a:p>
            <a:r>
              <a:rPr lang="en-US" sz="4400" b="1"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Agenda for Meeting Three</a:t>
            </a:r>
            <a:endParaRPr lang="en-US" sz="4400" b="1" dirty="0">
              <a:solidFill>
                <a:srgbClr val="FF0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2265632" y="1278553"/>
            <a:ext cx="7833816" cy="4893647"/>
          </a:xfrm>
          <a:prstGeom prst="rect">
            <a:avLst/>
          </a:prstGeom>
          <a:noFill/>
        </p:spPr>
        <p:txBody>
          <a:bodyPr wrap="square" rtlCol="0">
            <a:spAutoFit/>
          </a:bodyPr>
          <a:lstStyle/>
          <a:p>
            <a:pPr marL="342900" indent="-342900">
              <a:buFont typeface="+mj-lt"/>
              <a:buAutoNum type="arabicPeriod"/>
            </a:pPr>
            <a:r>
              <a:rPr lang="en-US" sz="2400" dirty="0" smtClean="0">
                <a:latin typeface="Arial" panose="020B0604020202020204" pitchFamily="34" charset="0"/>
                <a:cs typeface="Arial" panose="020B0604020202020204" pitchFamily="34" charset="0"/>
              </a:rPr>
              <a:t>Review Planning Process</a:t>
            </a:r>
          </a:p>
          <a:p>
            <a:pPr marL="342900" indent="-342900">
              <a:buFont typeface="+mj-lt"/>
              <a:buAutoNum type="arabicPeriod"/>
            </a:pPr>
            <a:endParaRPr lang="en-US" sz="2400" dirty="0" smtClean="0">
              <a:latin typeface="Arial" panose="020B0604020202020204" pitchFamily="34" charset="0"/>
              <a:cs typeface="Arial" panose="020B0604020202020204" pitchFamily="34" charset="0"/>
            </a:endParaRPr>
          </a:p>
          <a:p>
            <a:pPr marL="342900" indent="-342900">
              <a:buFont typeface="+mj-lt"/>
              <a:buAutoNum type="arabicPeriod"/>
            </a:pPr>
            <a:r>
              <a:rPr lang="en-US" sz="2400" dirty="0" smtClean="0">
                <a:latin typeface="Arial" panose="020B0604020202020204" pitchFamily="34" charset="0"/>
                <a:cs typeface="Arial" panose="020B0604020202020204" pitchFamily="34" charset="0"/>
              </a:rPr>
              <a:t>Presentation of Education Evolving</a:t>
            </a:r>
          </a:p>
          <a:p>
            <a:pPr marL="342900" indent="-342900">
              <a:buFont typeface="+mj-lt"/>
              <a:buAutoNum type="arabicPeriod"/>
            </a:pPr>
            <a:endParaRPr lang="en-US" sz="2400" dirty="0" smtClean="0">
              <a:latin typeface="Arial" panose="020B0604020202020204" pitchFamily="34" charset="0"/>
              <a:cs typeface="Arial" panose="020B0604020202020204" pitchFamily="34" charset="0"/>
            </a:endParaRPr>
          </a:p>
          <a:p>
            <a:pPr marL="342900" indent="-342900">
              <a:buFont typeface="+mj-lt"/>
              <a:buAutoNum type="arabicPeriod"/>
            </a:pPr>
            <a:r>
              <a:rPr lang="en-US" sz="2400" dirty="0" smtClean="0">
                <a:latin typeface="Arial" panose="020B0604020202020204" pitchFamily="34" charset="0"/>
                <a:cs typeface="Arial" panose="020B0604020202020204" pitchFamily="34" charset="0"/>
              </a:rPr>
              <a:t>Reflections/Understandings</a:t>
            </a:r>
          </a:p>
          <a:p>
            <a:pPr marL="342900" indent="-342900">
              <a:buFont typeface="+mj-lt"/>
              <a:buAutoNum type="arabicPeriod"/>
            </a:pPr>
            <a:endParaRPr lang="en-US" sz="2400" dirty="0" smtClean="0">
              <a:latin typeface="Arial" panose="020B0604020202020204" pitchFamily="34" charset="0"/>
              <a:cs typeface="Arial" panose="020B0604020202020204" pitchFamily="34" charset="0"/>
            </a:endParaRPr>
          </a:p>
          <a:p>
            <a:pPr marL="342900" indent="-342900">
              <a:buFont typeface="+mj-lt"/>
              <a:buAutoNum type="arabicPeriod"/>
            </a:pPr>
            <a:r>
              <a:rPr lang="en-US" sz="2400" dirty="0" smtClean="0">
                <a:latin typeface="Arial" panose="020B0604020202020204" pitchFamily="34" charset="0"/>
                <a:cs typeface="Arial" panose="020B0604020202020204" pitchFamily="34" charset="0"/>
              </a:rPr>
              <a:t>Presentation of New Directions</a:t>
            </a:r>
          </a:p>
          <a:p>
            <a:pPr marL="342900" indent="-342900">
              <a:buFont typeface="+mj-lt"/>
              <a:buAutoNum type="arabicPeriod"/>
            </a:pPr>
            <a:endParaRPr lang="en-US" sz="2400" dirty="0">
              <a:latin typeface="Arial" panose="020B0604020202020204" pitchFamily="34" charset="0"/>
              <a:cs typeface="Arial" panose="020B0604020202020204" pitchFamily="34" charset="0"/>
            </a:endParaRPr>
          </a:p>
          <a:p>
            <a:pPr marL="342900" indent="-342900">
              <a:buFont typeface="+mj-lt"/>
              <a:buAutoNum type="arabicPeriod"/>
            </a:pPr>
            <a:r>
              <a:rPr lang="en-US" sz="2400" dirty="0" smtClean="0">
                <a:latin typeface="Arial" panose="020B0604020202020204" pitchFamily="34" charset="0"/>
                <a:cs typeface="Arial" panose="020B0604020202020204" pitchFamily="34" charset="0"/>
              </a:rPr>
              <a:t>Reflections/Understandings</a:t>
            </a:r>
          </a:p>
          <a:p>
            <a:pPr marL="342900" indent="-342900">
              <a:buFont typeface="+mj-lt"/>
              <a:buAutoNum type="arabicPeriod"/>
            </a:pPr>
            <a:endParaRPr lang="en-US" sz="2400" dirty="0">
              <a:latin typeface="Arial" panose="020B0604020202020204" pitchFamily="34" charset="0"/>
              <a:cs typeface="Arial" panose="020B0604020202020204" pitchFamily="34" charset="0"/>
            </a:endParaRPr>
          </a:p>
          <a:p>
            <a:pPr marL="342900" indent="-342900">
              <a:buFont typeface="+mj-lt"/>
              <a:buAutoNum type="arabicPeriod"/>
            </a:pPr>
            <a:r>
              <a:rPr lang="en-US" sz="2400" dirty="0" smtClean="0">
                <a:latin typeface="Arial" panose="020B0604020202020204" pitchFamily="34" charset="0"/>
                <a:cs typeface="Arial" panose="020B0604020202020204" pitchFamily="34" charset="0"/>
              </a:rPr>
              <a:t>Committee Aspirations</a:t>
            </a:r>
            <a:endParaRPr lang="en-US" sz="2400" dirty="0">
              <a:latin typeface="Arial" panose="020B0604020202020204" pitchFamily="34" charset="0"/>
              <a:cs typeface="Arial" panose="020B0604020202020204" pitchFamily="34" charset="0"/>
            </a:endParaRPr>
          </a:p>
          <a:p>
            <a:pPr marL="342900" indent="-342900">
              <a:buFont typeface="+mj-lt"/>
              <a:buAutoNum type="arabicPeriod"/>
            </a:pPr>
            <a:endParaRPr lang="en-US" sz="2400" dirty="0" smtClean="0">
              <a:latin typeface="Arial" panose="020B0604020202020204" pitchFamily="34" charset="0"/>
              <a:cs typeface="Arial" panose="020B0604020202020204" pitchFamily="34" charset="0"/>
            </a:endParaRPr>
          </a:p>
          <a:p>
            <a:pPr marL="342900" indent="-342900">
              <a:buFont typeface="+mj-lt"/>
              <a:buAutoNum type="arabicPeriod"/>
            </a:pPr>
            <a:r>
              <a:rPr lang="en-US" sz="2400" dirty="0" smtClean="0">
                <a:latin typeface="Arial" panose="020B0604020202020204" pitchFamily="34" charset="0"/>
                <a:cs typeface="Arial" panose="020B0604020202020204" pitchFamily="34" charset="0"/>
              </a:rPr>
              <a:t>Next Steps Meeting Calendar</a:t>
            </a:r>
          </a:p>
        </p:txBody>
      </p:sp>
      <p:pic>
        <p:nvPicPr>
          <p:cNvPr id="4" name="Picture 3" descr="ATS&amp;R Logo black and teal with services"/>
          <p:cNvPicPr/>
          <p:nvPr/>
        </p:nvPicPr>
        <p:blipFill>
          <a:blip r:embed="rId3">
            <a:extLst>
              <a:ext uri="{28A0092B-C50C-407E-A947-70E740481C1C}">
                <a14:useLocalDpi xmlns:a14="http://schemas.microsoft.com/office/drawing/2010/main" val="0"/>
              </a:ext>
            </a:extLst>
          </a:blip>
          <a:srcRect/>
          <a:stretch>
            <a:fillRect/>
          </a:stretch>
        </p:blipFill>
        <p:spPr bwMode="auto">
          <a:xfrm>
            <a:off x="10321121" y="6172200"/>
            <a:ext cx="1143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586078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7540" y="423081"/>
            <a:ext cx="8898341" cy="769441"/>
          </a:xfrm>
          <a:prstGeom prst="rect">
            <a:avLst/>
          </a:prstGeom>
          <a:noFill/>
        </p:spPr>
        <p:txBody>
          <a:bodyPr wrap="square" rtlCol="0">
            <a:spAutoFit/>
          </a:bodyPr>
          <a:lstStyle/>
          <a:p>
            <a:r>
              <a:rPr lang="en-US" sz="4400" b="1"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Review The Planning Process</a:t>
            </a:r>
            <a:endParaRPr lang="en-US" sz="4400" b="1" dirty="0">
              <a:solidFill>
                <a:srgbClr val="FF0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2231408" y="1348647"/>
            <a:ext cx="9430603" cy="5632311"/>
          </a:xfrm>
          <a:prstGeom prst="rect">
            <a:avLst/>
          </a:prstGeom>
          <a:noFill/>
        </p:spPr>
        <p:txBody>
          <a:bodyPr wrap="square" rtlCol="0">
            <a:spAutoFit/>
          </a:bodyPr>
          <a:lstStyle/>
          <a:p>
            <a:pPr marL="457200" indent="-457200">
              <a:buFont typeface="+mj-lt"/>
              <a:buAutoNum type="arabicPeriod"/>
            </a:pPr>
            <a:r>
              <a:rPr lang="en-US" sz="2400" dirty="0">
                <a:latin typeface="Arial" panose="020B0604020202020204" pitchFamily="34" charset="0"/>
                <a:cs typeface="Arial" panose="020B0604020202020204" pitchFamily="34" charset="0"/>
              </a:rPr>
              <a:t>The</a:t>
            </a:r>
            <a:r>
              <a:rPr lang="en-US" sz="2400" b="1" i="1" dirty="0">
                <a:solidFill>
                  <a:srgbClr val="C00000"/>
                </a:solidFill>
                <a:latin typeface="Arial" panose="020B0604020202020204" pitchFamily="34" charset="0"/>
                <a:cs typeface="Arial" panose="020B0604020202020204" pitchFamily="34" charset="0"/>
              </a:rPr>
              <a:t> </a:t>
            </a:r>
            <a:r>
              <a:rPr lang="en-US" sz="2400" b="1" i="1" dirty="0">
                <a:solidFill>
                  <a:srgbClr val="FF0000"/>
                </a:solidFill>
                <a:latin typeface="Arial" panose="020B0604020202020204" pitchFamily="34" charset="0"/>
                <a:cs typeface="Arial" panose="020B0604020202020204" pitchFamily="34" charset="0"/>
              </a:rPr>
              <a:t>purpose </a:t>
            </a:r>
            <a:r>
              <a:rPr lang="en-US" sz="2400" dirty="0">
                <a:latin typeface="Arial" panose="020B0604020202020204" pitchFamily="34" charset="0"/>
                <a:cs typeface="Arial" panose="020B0604020202020204" pitchFamily="34" charset="0"/>
              </a:rPr>
              <a:t>of the Future Facilities Planning Committee will be to, “…. review all information that has been developed for, and approved by, the Chippewa Falls Area </a:t>
            </a:r>
            <a:r>
              <a:rPr lang="en-US" sz="2400" dirty="0" smtClean="0">
                <a:latin typeface="Arial" panose="020B0604020202020204" pitchFamily="34" charset="0"/>
                <a:cs typeface="Arial" panose="020B0604020202020204" pitchFamily="34" charset="0"/>
              </a:rPr>
              <a:t>Unified </a:t>
            </a:r>
            <a:r>
              <a:rPr lang="en-US" sz="2400" dirty="0">
                <a:latin typeface="Arial" panose="020B0604020202020204" pitchFamily="34" charset="0"/>
                <a:cs typeface="Arial" panose="020B0604020202020204" pitchFamily="34" charset="0"/>
              </a:rPr>
              <a:t>School District Board related to the current conditions of CFAUSD facilities and make recommendations to ensure its facilities support 21</a:t>
            </a:r>
            <a:r>
              <a:rPr lang="en-US" sz="2400" baseline="30000" dirty="0">
                <a:latin typeface="Arial" panose="020B0604020202020204" pitchFamily="34" charset="0"/>
                <a:cs typeface="Arial" panose="020B0604020202020204" pitchFamily="34" charset="0"/>
              </a:rPr>
              <a:t>st</a:t>
            </a:r>
            <a:r>
              <a:rPr lang="en-US" sz="2400" dirty="0">
                <a:latin typeface="Arial" panose="020B0604020202020204" pitchFamily="34" charset="0"/>
                <a:cs typeface="Arial" panose="020B0604020202020204" pitchFamily="34" charset="0"/>
              </a:rPr>
              <a:t> century learning….”</a:t>
            </a:r>
          </a:p>
          <a:p>
            <a:pPr marL="457200" indent="-457200">
              <a:buFont typeface="+mj-lt"/>
              <a:buAutoNum type="arabicPeriod"/>
            </a:pPr>
            <a:endParaRPr lang="en-US" sz="2400" dirty="0" smtClean="0">
              <a:latin typeface="Arial" panose="020B0604020202020204" pitchFamily="34" charset="0"/>
              <a:cs typeface="Arial" panose="020B0604020202020204" pitchFamily="34" charset="0"/>
            </a:endParaRPr>
          </a:p>
          <a:p>
            <a:pPr marL="457200" indent="-457200">
              <a:buFont typeface="+mj-lt"/>
              <a:buAutoNum type="arabicPeriod"/>
            </a:pPr>
            <a:r>
              <a:rPr lang="en-US" sz="2400" dirty="0">
                <a:latin typeface="Arial" panose="020B0604020202020204" pitchFamily="34" charset="0"/>
                <a:cs typeface="Arial" panose="020B0604020202020204" pitchFamily="34" charset="0"/>
              </a:rPr>
              <a:t>The</a:t>
            </a:r>
            <a:r>
              <a:rPr lang="en-US" sz="2400" b="1" i="1" dirty="0">
                <a:solidFill>
                  <a:srgbClr val="C00000"/>
                </a:solidFill>
                <a:latin typeface="Arial" panose="020B0604020202020204" pitchFamily="34" charset="0"/>
                <a:cs typeface="Arial" panose="020B0604020202020204" pitchFamily="34" charset="0"/>
              </a:rPr>
              <a:t> </a:t>
            </a:r>
            <a:r>
              <a:rPr lang="en-US" sz="2400" b="1" i="1" dirty="0">
                <a:solidFill>
                  <a:srgbClr val="FF0000"/>
                </a:solidFill>
                <a:latin typeface="Arial" panose="020B0604020202020204" pitchFamily="34" charset="0"/>
                <a:cs typeface="Arial" panose="020B0604020202020204" pitchFamily="34" charset="0"/>
              </a:rPr>
              <a:t>process</a:t>
            </a:r>
            <a:r>
              <a:rPr lang="en-US" sz="2400" b="1" i="1" dirty="0">
                <a:solidFill>
                  <a:srgbClr val="C00000"/>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that will be used in the development of the recommendation will:</a:t>
            </a:r>
          </a:p>
          <a:p>
            <a:pPr marL="914400" lvl="1" indent="-457200">
              <a:buFont typeface="+mj-lt"/>
              <a:buAutoNum type="arabicPeriod"/>
            </a:pPr>
            <a:r>
              <a:rPr lang="en-US" sz="2400" dirty="0">
                <a:latin typeface="Arial" panose="020B0604020202020204" pitchFamily="34" charset="0"/>
                <a:cs typeface="Arial" panose="020B0604020202020204" pitchFamily="34" charset="0"/>
              </a:rPr>
              <a:t>Involve participation in five (5) meetings that will take place over a period of ten (10) to twelve (12) weeks</a:t>
            </a:r>
          </a:p>
          <a:p>
            <a:pPr marL="914400" lvl="1" indent="-457200">
              <a:buFont typeface="+mj-lt"/>
              <a:buAutoNum type="arabicPeriod"/>
            </a:pPr>
            <a:r>
              <a:rPr lang="en-US" sz="2400" dirty="0">
                <a:latin typeface="Arial" panose="020B0604020202020204" pitchFamily="34" charset="0"/>
                <a:cs typeface="Arial" panose="020B0604020202020204" pitchFamily="34" charset="0"/>
              </a:rPr>
              <a:t>Be inclusive in nature; recognizing the importance of both individual thought as well as consensus of small group and large group ‘think.’</a:t>
            </a:r>
          </a:p>
          <a:p>
            <a:pPr marL="457200" indent="-457200">
              <a:buFont typeface="+mj-lt"/>
              <a:buAutoNum type="arabicPeriod"/>
            </a:pPr>
            <a:endParaRPr lang="en-US" sz="2400" dirty="0">
              <a:latin typeface="Arial" panose="020B0604020202020204" pitchFamily="34" charset="0"/>
              <a:cs typeface="Arial" panose="020B0604020202020204" pitchFamily="34" charset="0"/>
            </a:endParaRPr>
          </a:p>
        </p:txBody>
      </p:sp>
      <p:pic>
        <p:nvPicPr>
          <p:cNvPr id="4" name="Picture 3" descr="ATS&amp;R Logo black and teal with services"/>
          <p:cNvPicPr/>
          <p:nvPr/>
        </p:nvPicPr>
        <p:blipFill>
          <a:blip r:embed="rId2">
            <a:extLst>
              <a:ext uri="{28A0092B-C50C-407E-A947-70E740481C1C}">
                <a14:useLocalDpi xmlns:a14="http://schemas.microsoft.com/office/drawing/2010/main" val="0"/>
              </a:ext>
            </a:extLst>
          </a:blip>
          <a:srcRect/>
          <a:stretch>
            <a:fillRect/>
          </a:stretch>
        </p:blipFill>
        <p:spPr bwMode="auto">
          <a:xfrm>
            <a:off x="10824381" y="6281382"/>
            <a:ext cx="1143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22345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04782" y="1364777"/>
            <a:ext cx="6248400" cy="4419600"/>
          </a:xfrm>
          <a:prstGeom prst="rect">
            <a:avLst/>
          </a:prstGeom>
          <a:noFill/>
          <a:ln>
            <a:noFill/>
          </a:ln>
        </p:spPr>
      </p:pic>
      <p:pic>
        <p:nvPicPr>
          <p:cNvPr id="3" name="Picture 2" descr="ATS&amp;R Logo black and teal with services"/>
          <p:cNvPicPr/>
          <p:nvPr/>
        </p:nvPicPr>
        <p:blipFill>
          <a:blip r:embed="rId3">
            <a:extLst>
              <a:ext uri="{28A0092B-C50C-407E-A947-70E740481C1C}">
                <a14:useLocalDpi xmlns:a14="http://schemas.microsoft.com/office/drawing/2010/main" val="0"/>
              </a:ext>
            </a:extLst>
          </a:blip>
          <a:srcRect/>
          <a:stretch>
            <a:fillRect/>
          </a:stretch>
        </p:blipFill>
        <p:spPr bwMode="auto">
          <a:xfrm>
            <a:off x="10321121" y="6172200"/>
            <a:ext cx="1143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313294" y="380484"/>
            <a:ext cx="8338782" cy="769441"/>
          </a:xfrm>
          <a:prstGeom prst="rect">
            <a:avLst/>
          </a:prstGeom>
          <a:noFill/>
        </p:spPr>
        <p:txBody>
          <a:bodyPr wrap="square" rtlCol="0">
            <a:spAutoFit/>
          </a:bodyPr>
          <a:lstStyle/>
          <a:p>
            <a:r>
              <a:rPr lang="en-US" sz="4400" b="1"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Education Evolving</a:t>
            </a:r>
            <a:endParaRPr lang="en-US" sz="4400" b="1" dirty="0">
              <a:solidFill>
                <a:srgbClr val="FF0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5" name="TextBox 4"/>
          <p:cNvSpPr txBox="1"/>
          <p:nvPr/>
        </p:nvSpPr>
        <p:spPr>
          <a:xfrm>
            <a:off x="9253181" y="2292824"/>
            <a:ext cx="2797791" cy="4001095"/>
          </a:xfrm>
          <a:prstGeom prst="rect">
            <a:avLst/>
          </a:prstGeom>
          <a:noFill/>
        </p:spPr>
        <p:txBody>
          <a:bodyPr wrap="square" rtlCol="0">
            <a:spAutoFit/>
          </a:bodyPr>
          <a:lstStyle/>
          <a:p>
            <a:r>
              <a:rPr lang="en-US" sz="32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 </a:t>
            </a:r>
            <a:r>
              <a:rPr lang="en-US" dirty="0" smtClean="0"/>
              <a:t> </a:t>
            </a:r>
            <a:r>
              <a:rPr lang="en-US" sz="2400" dirty="0" err="1" smtClean="0"/>
              <a:t>ompetence</a:t>
            </a:r>
            <a:endParaRPr lang="en-US" sz="2400" dirty="0" smtClean="0"/>
          </a:p>
          <a:p>
            <a:endParaRPr lang="en-US" dirty="0" smtClean="0"/>
          </a:p>
          <a:p>
            <a:r>
              <a:rPr lang="en-US" sz="32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r>
              <a:rPr lang="en-US"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dirty="0" smtClean="0"/>
              <a:t> </a:t>
            </a:r>
            <a:r>
              <a:rPr lang="en-US" sz="2400" dirty="0" err="1" smtClean="0"/>
              <a:t>ommunication</a:t>
            </a:r>
            <a:endParaRPr lang="en-US" sz="2400" dirty="0" smtClean="0"/>
          </a:p>
          <a:p>
            <a:endParaRPr lang="en-US" dirty="0" smtClean="0"/>
          </a:p>
          <a:p>
            <a:r>
              <a:rPr lang="en-US" sz="32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r>
              <a:rPr lang="en-US" sz="3200" b="1" dirty="0" smtClean="0">
                <a:solidFill>
                  <a:srgbClr val="C00000"/>
                </a:solidFill>
                <a:latin typeface="Arial" panose="020B0604020202020204" pitchFamily="34" charset="0"/>
                <a:cs typeface="Arial" panose="020B0604020202020204" pitchFamily="34" charset="0"/>
              </a:rPr>
              <a:t> </a:t>
            </a:r>
            <a:r>
              <a:rPr lang="en-US" dirty="0" smtClean="0"/>
              <a:t> </a:t>
            </a:r>
            <a:r>
              <a:rPr lang="en-US" sz="2400" dirty="0" err="1" smtClean="0"/>
              <a:t>ollaboration</a:t>
            </a:r>
            <a:endParaRPr lang="en-US" sz="2400" dirty="0" smtClean="0"/>
          </a:p>
          <a:p>
            <a:endParaRPr lang="en-US" dirty="0" smtClean="0"/>
          </a:p>
          <a:p>
            <a:r>
              <a:rPr lang="en-US" sz="32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r>
              <a:rPr lang="en-US" sz="3200" b="1" dirty="0" smtClean="0">
                <a:solidFill>
                  <a:srgbClr val="C00000"/>
                </a:solidFill>
                <a:latin typeface="Arial" panose="020B0604020202020204" pitchFamily="34" charset="0"/>
                <a:cs typeface="Arial" panose="020B0604020202020204" pitchFamily="34" charset="0"/>
              </a:rPr>
              <a:t> </a:t>
            </a:r>
            <a:r>
              <a:rPr lang="en-US" dirty="0" smtClean="0"/>
              <a:t> </a:t>
            </a:r>
            <a:r>
              <a:rPr lang="en-US" sz="2400" dirty="0" err="1" smtClean="0"/>
              <a:t>reativity</a:t>
            </a:r>
            <a:endParaRPr lang="en-US" sz="2400" dirty="0" smtClean="0"/>
          </a:p>
          <a:p>
            <a:endParaRPr lang="en-US" dirty="0" smtClean="0"/>
          </a:p>
          <a:p>
            <a:r>
              <a:rPr lang="en-US" sz="32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 </a:t>
            </a:r>
            <a:r>
              <a:rPr lang="en-US" dirty="0" smtClean="0"/>
              <a:t> </a:t>
            </a:r>
            <a:r>
              <a:rPr lang="en-US" sz="2400" dirty="0" err="1" smtClean="0"/>
              <a:t>onsumerism</a:t>
            </a:r>
            <a:endParaRPr lang="en-US" sz="2400" dirty="0" smtClean="0"/>
          </a:p>
          <a:p>
            <a:endParaRPr lang="en-US" dirty="0"/>
          </a:p>
        </p:txBody>
      </p:sp>
    </p:spTree>
    <p:extLst>
      <p:ext uri="{BB962C8B-B14F-4D97-AF65-F5344CB8AC3E}">
        <p14:creationId xmlns:p14="http://schemas.microsoft.com/office/powerpoint/2010/main" val="61533324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681994">
            <a:off x="1707556" y="1973216"/>
            <a:ext cx="2235062" cy="2415034"/>
          </a:xfrm>
          <a:prstGeom prst="rect">
            <a:avLst/>
          </a:prstGeom>
        </p:spPr>
      </p:pic>
      <p:sp>
        <p:nvSpPr>
          <p:cNvPr id="3" name="TextBox 2"/>
          <p:cNvSpPr txBox="1"/>
          <p:nvPr/>
        </p:nvSpPr>
        <p:spPr>
          <a:xfrm>
            <a:off x="2825087" y="382138"/>
            <a:ext cx="8383240" cy="769441"/>
          </a:xfrm>
          <a:prstGeom prst="rect">
            <a:avLst/>
          </a:prstGeom>
          <a:noFill/>
        </p:spPr>
        <p:txBody>
          <a:bodyPr wrap="square" rtlCol="0">
            <a:spAutoFit/>
          </a:bodyPr>
          <a:lstStyle/>
          <a:p>
            <a:r>
              <a:rPr lang="en-US" sz="4400" b="1"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Reflections/Understandings</a:t>
            </a:r>
            <a:endParaRPr lang="en-US" sz="4400" b="1" dirty="0">
              <a:solidFill>
                <a:srgbClr val="FF0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4" name="TextBox 3"/>
          <p:cNvSpPr txBox="1"/>
          <p:nvPr/>
        </p:nvSpPr>
        <p:spPr>
          <a:xfrm>
            <a:off x="4503761" y="1978925"/>
            <a:ext cx="5800299" cy="830997"/>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What are some of the ‘key take-</a:t>
            </a:r>
            <a:r>
              <a:rPr lang="en-US" sz="2400" dirty="0" err="1" smtClean="0">
                <a:latin typeface="Arial" panose="020B0604020202020204" pitchFamily="34" charset="0"/>
                <a:cs typeface="Arial" panose="020B0604020202020204" pitchFamily="34" charset="0"/>
              </a:rPr>
              <a:t>aways</a:t>
            </a:r>
            <a:r>
              <a:rPr lang="en-US" sz="2400" dirty="0" smtClean="0">
                <a:latin typeface="Arial" panose="020B0604020202020204" pitchFamily="34" charset="0"/>
                <a:cs typeface="Arial" panose="020B0604020202020204" pitchFamily="34" charset="0"/>
              </a:rPr>
              <a:t>’ that you heard in this presentation?</a:t>
            </a:r>
            <a:endParaRPr lang="en-US" sz="2400" dirty="0">
              <a:latin typeface="Arial" panose="020B0604020202020204" pitchFamily="34" charset="0"/>
              <a:cs typeface="Arial" panose="020B0604020202020204" pitchFamily="34" charset="0"/>
            </a:endParaRPr>
          </a:p>
        </p:txBody>
      </p:sp>
      <p:pic>
        <p:nvPicPr>
          <p:cNvPr id="5" name="Picture 4" descr="ATS&amp;R Logo black and teal with services"/>
          <p:cNvPicPr/>
          <p:nvPr/>
        </p:nvPicPr>
        <p:blipFill>
          <a:blip r:embed="rId3">
            <a:extLst>
              <a:ext uri="{28A0092B-C50C-407E-A947-70E740481C1C}">
                <a14:useLocalDpi xmlns:a14="http://schemas.microsoft.com/office/drawing/2010/main" val="0"/>
              </a:ext>
            </a:extLst>
          </a:blip>
          <a:srcRect/>
          <a:stretch>
            <a:fillRect/>
          </a:stretch>
        </p:blipFill>
        <p:spPr bwMode="auto">
          <a:xfrm>
            <a:off x="10321121" y="6172200"/>
            <a:ext cx="1143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77913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84546" y="366629"/>
            <a:ext cx="8338782" cy="769441"/>
          </a:xfrm>
          <a:prstGeom prst="rect">
            <a:avLst/>
          </a:prstGeom>
          <a:noFill/>
        </p:spPr>
        <p:txBody>
          <a:bodyPr wrap="square" rtlCol="0">
            <a:spAutoFit/>
          </a:bodyPr>
          <a:lstStyle/>
          <a:p>
            <a:r>
              <a:rPr lang="en-US" sz="4400" b="1"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Education Evolving</a:t>
            </a:r>
            <a:endParaRPr lang="en-US" sz="4400" b="1" dirty="0">
              <a:solidFill>
                <a:srgbClr val="FF0000"/>
              </a:solidFill>
              <a:effectLst>
                <a:outerShdw blurRad="38100" dist="38100" dir="2700000" algn="tl">
                  <a:srgbClr val="000000">
                    <a:alpha val="43137"/>
                  </a:srgbClr>
                </a:outerShdw>
              </a:effectLst>
              <a:latin typeface="Aharoni" pitchFamily="2" charset="-79"/>
              <a:cs typeface="Aharoni" pitchFamily="2" charset="-79"/>
            </a:endParaRPr>
          </a:p>
        </p:txBody>
      </p:sp>
      <p:pic>
        <p:nvPicPr>
          <p:cNvPr id="3"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l="21120" t="31229" r="41081" b="23271"/>
          <a:stretch>
            <a:fillRect/>
          </a:stretch>
        </p:blipFill>
        <p:spPr bwMode="auto">
          <a:xfrm>
            <a:off x="3856799" y="2285408"/>
            <a:ext cx="4994275" cy="3757613"/>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 name="TextBox 3"/>
          <p:cNvSpPr txBox="1"/>
          <p:nvPr/>
        </p:nvSpPr>
        <p:spPr>
          <a:xfrm>
            <a:off x="3033503" y="1401170"/>
            <a:ext cx="7489825" cy="884238"/>
          </a:xfrm>
          <a:prstGeom prst="rect">
            <a:avLst/>
          </a:prstGeom>
          <a:noFill/>
        </p:spPr>
        <p:txBody>
          <a:bodyPr>
            <a:spAutoFit/>
          </a:bodyPr>
          <a:lstStyle>
            <a:lvl1pPr eaLnBrk="0" hangingPunct="0">
              <a:defRPr sz="20000" b="1">
                <a:solidFill>
                  <a:srgbClr val="0093B2"/>
                </a:solidFill>
                <a:latin typeface="Cambria" pitchFamily="18" charset="0"/>
              </a:defRPr>
            </a:lvl1pPr>
            <a:lvl2pPr marL="742950" indent="-285750" eaLnBrk="0" hangingPunct="0">
              <a:defRPr sz="20000" b="1">
                <a:solidFill>
                  <a:srgbClr val="0093B2"/>
                </a:solidFill>
                <a:latin typeface="Cambria" pitchFamily="18" charset="0"/>
              </a:defRPr>
            </a:lvl2pPr>
            <a:lvl3pPr marL="1143000" indent="-228600" eaLnBrk="0" hangingPunct="0">
              <a:defRPr sz="20000" b="1">
                <a:solidFill>
                  <a:srgbClr val="0093B2"/>
                </a:solidFill>
                <a:latin typeface="Cambria" pitchFamily="18" charset="0"/>
              </a:defRPr>
            </a:lvl3pPr>
            <a:lvl4pPr marL="1600200" indent="-228600" eaLnBrk="0" hangingPunct="0">
              <a:defRPr sz="20000" b="1">
                <a:solidFill>
                  <a:srgbClr val="0093B2"/>
                </a:solidFill>
                <a:latin typeface="Cambria" pitchFamily="18" charset="0"/>
              </a:defRPr>
            </a:lvl4pPr>
            <a:lvl5pPr marL="2057400" indent="-228600" eaLnBrk="0" hangingPunct="0">
              <a:defRPr sz="20000" b="1">
                <a:solidFill>
                  <a:srgbClr val="0093B2"/>
                </a:solidFill>
                <a:latin typeface="Cambria" pitchFamily="18" charset="0"/>
              </a:defRPr>
            </a:lvl5pPr>
            <a:lvl6pPr marL="2514600" indent="-228600" algn="r" eaLnBrk="0" fontAlgn="base" hangingPunct="0">
              <a:lnSpc>
                <a:spcPct val="70000"/>
              </a:lnSpc>
              <a:spcBef>
                <a:spcPct val="0"/>
              </a:spcBef>
              <a:spcAft>
                <a:spcPct val="0"/>
              </a:spcAft>
              <a:defRPr sz="20000" b="1">
                <a:solidFill>
                  <a:srgbClr val="0093B2"/>
                </a:solidFill>
                <a:latin typeface="Cambria" pitchFamily="18" charset="0"/>
              </a:defRPr>
            </a:lvl6pPr>
            <a:lvl7pPr marL="2971800" indent="-228600" algn="r" eaLnBrk="0" fontAlgn="base" hangingPunct="0">
              <a:lnSpc>
                <a:spcPct val="70000"/>
              </a:lnSpc>
              <a:spcBef>
                <a:spcPct val="0"/>
              </a:spcBef>
              <a:spcAft>
                <a:spcPct val="0"/>
              </a:spcAft>
              <a:defRPr sz="20000" b="1">
                <a:solidFill>
                  <a:srgbClr val="0093B2"/>
                </a:solidFill>
                <a:latin typeface="Cambria" pitchFamily="18" charset="0"/>
              </a:defRPr>
            </a:lvl7pPr>
            <a:lvl8pPr marL="3429000" indent="-228600" algn="r" eaLnBrk="0" fontAlgn="base" hangingPunct="0">
              <a:lnSpc>
                <a:spcPct val="70000"/>
              </a:lnSpc>
              <a:spcBef>
                <a:spcPct val="0"/>
              </a:spcBef>
              <a:spcAft>
                <a:spcPct val="0"/>
              </a:spcAft>
              <a:defRPr sz="20000" b="1">
                <a:solidFill>
                  <a:srgbClr val="0093B2"/>
                </a:solidFill>
                <a:latin typeface="Cambria" pitchFamily="18" charset="0"/>
              </a:defRPr>
            </a:lvl8pPr>
            <a:lvl9pPr marL="3886200" indent="-228600" algn="r" eaLnBrk="0" fontAlgn="base" hangingPunct="0">
              <a:lnSpc>
                <a:spcPct val="70000"/>
              </a:lnSpc>
              <a:spcBef>
                <a:spcPct val="0"/>
              </a:spcBef>
              <a:spcAft>
                <a:spcPct val="0"/>
              </a:spcAft>
              <a:defRPr sz="20000" b="1">
                <a:solidFill>
                  <a:srgbClr val="0093B2"/>
                </a:solidFill>
                <a:latin typeface="Cambria" pitchFamily="18" charset="0"/>
              </a:defRPr>
            </a:lvl9pPr>
          </a:lstStyle>
          <a:p>
            <a:pPr algn="l" eaLnBrk="1" hangingPunct="1">
              <a:lnSpc>
                <a:spcPct val="100000"/>
              </a:lnSpc>
              <a:defRPr/>
            </a:pPr>
            <a:r>
              <a:rPr lang="en-US" sz="3200" dirty="0" smtClean="0">
                <a:solidFill>
                  <a:srgbClr val="C00000"/>
                </a:solidFill>
                <a:effectLst>
                  <a:outerShdw blurRad="38100" dist="38100" dir="2700000" algn="tl">
                    <a:srgbClr val="C0C0C0"/>
                  </a:outerShdw>
                </a:effectLst>
                <a:latin typeface="Bradley Hand ITC" pitchFamily="66" charset="0"/>
              </a:rPr>
              <a:t>“Changing Educational Paradigms”</a:t>
            </a:r>
          </a:p>
          <a:p>
            <a:pPr algn="l" eaLnBrk="1" hangingPunct="1">
              <a:lnSpc>
                <a:spcPct val="100000"/>
              </a:lnSpc>
              <a:defRPr/>
            </a:pPr>
            <a:endParaRPr lang="en-US" sz="2000" dirty="0" smtClean="0">
              <a:solidFill>
                <a:srgbClr val="C00000"/>
              </a:solidFill>
              <a:effectLst>
                <a:outerShdw blurRad="38100" dist="38100" dir="2700000" algn="tl">
                  <a:srgbClr val="C0C0C0"/>
                </a:outerShdw>
              </a:effectLst>
              <a:latin typeface="Bradley Hand ITC" pitchFamily="66" charset="0"/>
            </a:endParaRPr>
          </a:p>
        </p:txBody>
      </p:sp>
      <p:pic>
        <p:nvPicPr>
          <p:cNvPr id="5" name="Picture 4" descr="ATS&amp;R Logo black and teal with services"/>
          <p:cNvPicPr/>
          <p:nvPr/>
        </p:nvPicPr>
        <p:blipFill>
          <a:blip r:embed="rId4">
            <a:extLst>
              <a:ext uri="{28A0092B-C50C-407E-A947-70E740481C1C}">
                <a14:useLocalDpi xmlns:a14="http://schemas.microsoft.com/office/drawing/2010/main" val="0"/>
              </a:ext>
            </a:extLst>
          </a:blip>
          <a:srcRect/>
          <a:stretch>
            <a:fillRect/>
          </a:stretch>
        </p:blipFill>
        <p:spPr bwMode="auto">
          <a:xfrm>
            <a:off x="10321121" y="6172200"/>
            <a:ext cx="1143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75659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PRINT3-Deephaven MC Girl on Window Se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323912">
            <a:off x="2164669" y="3903721"/>
            <a:ext cx="2798762"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27461">
            <a:off x="2171224" y="1916645"/>
            <a:ext cx="2822575" cy="2157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6"/>
          <p:cNvGrpSpPr>
            <a:grpSpLocks/>
          </p:cNvGrpSpPr>
          <p:nvPr/>
        </p:nvGrpSpPr>
        <p:grpSpPr bwMode="auto">
          <a:xfrm rot="899517">
            <a:off x="8262608" y="2005634"/>
            <a:ext cx="2831226" cy="2171776"/>
            <a:chOff x="4031" y="973"/>
            <a:chExt cx="1956" cy="1437"/>
          </a:xfrm>
        </p:grpSpPr>
        <p:pic>
          <p:nvPicPr>
            <p:cNvPr id="5" name="Picture 7"/>
            <p:cNvPicPr>
              <a:picLocks noChangeAspect="1" noChangeArrowheads="1"/>
            </p:cNvPicPr>
            <p:nvPr/>
          </p:nvPicPr>
          <p:blipFill>
            <a:blip r:embed="rId4">
              <a:extLst>
                <a:ext uri="{28A0092B-C50C-407E-A947-70E740481C1C}">
                  <a14:useLocalDpi xmlns:a14="http://schemas.microsoft.com/office/drawing/2010/main" val="0"/>
                </a:ext>
              </a:extLst>
            </a:blip>
            <a:srcRect l="812"/>
            <a:stretch>
              <a:fillRect/>
            </a:stretch>
          </p:blipFill>
          <p:spPr bwMode="auto">
            <a:xfrm>
              <a:off x="4032" y="973"/>
              <a:ext cx="1955" cy="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H="1" flipV="1">
              <a:off x="4031" y="1694"/>
              <a:ext cx="1950" cy="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2705" y="1721967"/>
            <a:ext cx="2897187"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51742" y="4212449"/>
            <a:ext cx="2978150"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1" descr="Kennedy Secondary Classroom Circ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614503">
            <a:off x="8227699" y="3936993"/>
            <a:ext cx="2994025"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12"/>
          <p:cNvGrpSpPr>
            <a:grpSpLocks/>
          </p:cNvGrpSpPr>
          <p:nvPr/>
        </p:nvGrpSpPr>
        <p:grpSpPr bwMode="auto">
          <a:xfrm>
            <a:off x="2285320" y="572617"/>
            <a:ext cx="931862" cy="468313"/>
            <a:chOff x="99" y="689"/>
            <a:chExt cx="617" cy="315"/>
          </a:xfrm>
          <a:solidFill>
            <a:srgbClr val="00B050"/>
          </a:solidFill>
        </p:grpSpPr>
        <p:sp>
          <p:nvSpPr>
            <p:cNvPr id="11" name="Rectangle 13"/>
            <p:cNvSpPr>
              <a:spLocks noChangeArrowheads="1"/>
            </p:cNvSpPr>
            <p:nvPr/>
          </p:nvSpPr>
          <p:spPr bwMode="auto">
            <a:xfrm>
              <a:off x="99" y="689"/>
              <a:ext cx="584" cy="315"/>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Rectangle 14"/>
            <p:cNvSpPr>
              <a:spLocks noChangeArrowheads="1"/>
            </p:cNvSpPr>
            <p:nvPr/>
          </p:nvSpPr>
          <p:spPr bwMode="auto">
            <a:xfrm>
              <a:off x="486" y="863"/>
              <a:ext cx="230" cy="67"/>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3" name="Line 15"/>
          <p:cNvSpPr>
            <a:spLocks noChangeShapeType="1"/>
          </p:cNvSpPr>
          <p:nvPr/>
        </p:nvSpPr>
        <p:spPr bwMode="auto">
          <a:xfrm>
            <a:off x="2926670" y="879005"/>
            <a:ext cx="6438900" cy="0"/>
          </a:xfrm>
          <a:prstGeom prst="line">
            <a:avLst/>
          </a:prstGeom>
          <a:noFill/>
          <a:ln w="28575">
            <a:solidFill>
              <a:srgbClr val="77777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93" tIns="43247" rIns="86493" bIns="43247"/>
          <a:lstStyle/>
          <a:p>
            <a:endParaRPr lang="en-US"/>
          </a:p>
        </p:txBody>
      </p:sp>
      <p:sp>
        <p:nvSpPr>
          <p:cNvPr id="14" name="Rectangle 3"/>
          <p:cNvSpPr>
            <a:spLocks noChangeArrowheads="1"/>
          </p:cNvSpPr>
          <p:nvPr/>
        </p:nvSpPr>
        <p:spPr bwMode="auto">
          <a:xfrm>
            <a:off x="2232932" y="1123480"/>
            <a:ext cx="8899525" cy="446268"/>
          </a:xfrm>
          <a:prstGeom prst="rect">
            <a:avLst/>
          </a:prstGeom>
          <a:solidFill>
            <a:schemeClr val="accent6">
              <a:lumMod val="60000"/>
              <a:lumOff val="40000"/>
            </a:schemeClr>
          </a:solidFill>
          <a:ln>
            <a:solidFill>
              <a:srgbClr val="FF0000"/>
            </a:solidFill>
          </a:ln>
          <a:effectLst/>
          <a:extLst/>
        </p:spPr>
        <p:txBody>
          <a:bodyPr lIns="91432" tIns="45716" rIns="91432" bIns="45716">
            <a:spAutoFit/>
          </a:bodyPr>
          <a:lstStyle/>
          <a:p>
            <a:r>
              <a:rPr lang="en-US" sz="2300" dirty="0" smtClean="0">
                <a:solidFill>
                  <a:schemeClr val="bg1"/>
                </a:solidFill>
                <a:latin typeface="Corbel" pitchFamily="34" charset="0"/>
              </a:rPr>
              <a:t>Independent                            Collaborative</a:t>
            </a:r>
            <a:r>
              <a:rPr lang="en-US" sz="2300" dirty="0">
                <a:solidFill>
                  <a:schemeClr val="bg1"/>
                </a:solidFill>
                <a:latin typeface="Corbel" pitchFamily="34" charset="0"/>
              </a:rPr>
              <a:t>	                </a:t>
            </a:r>
            <a:r>
              <a:rPr lang="en-US" sz="2300" dirty="0" smtClean="0">
                <a:solidFill>
                  <a:schemeClr val="bg1"/>
                </a:solidFill>
                <a:latin typeface="Corbel" pitchFamily="34" charset="0"/>
              </a:rPr>
              <a:t>Communication                  </a:t>
            </a:r>
            <a:endParaRPr lang="en-US" sz="2300" dirty="0">
              <a:solidFill>
                <a:schemeClr val="bg1"/>
              </a:solidFill>
              <a:latin typeface="Corbel" pitchFamily="34" charset="0"/>
            </a:endParaRPr>
          </a:p>
        </p:txBody>
      </p:sp>
      <p:sp>
        <p:nvSpPr>
          <p:cNvPr id="15" name="TextBox 16"/>
          <p:cNvSpPr txBox="1">
            <a:spLocks noChangeArrowheads="1"/>
          </p:cNvSpPr>
          <p:nvPr/>
        </p:nvSpPr>
        <p:spPr bwMode="auto">
          <a:xfrm>
            <a:off x="4116500" y="353647"/>
            <a:ext cx="4862513" cy="461963"/>
          </a:xfrm>
          <a:prstGeom prst="rect">
            <a:avLst/>
          </a:prstGeom>
          <a:solidFill>
            <a:srgbClr val="00B0F0"/>
          </a:solidFill>
          <a:ln w="9525">
            <a:solidFill>
              <a:srgbClr val="00B0F0"/>
            </a:solidFill>
            <a:miter lim="800000"/>
            <a:headEnd/>
            <a:tailEnd/>
          </a:ln>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r>
              <a:rPr lang="en-US" sz="2400" b="1" dirty="0">
                <a:solidFill>
                  <a:schemeClr val="bg1"/>
                </a:solidFill>
              </a:rPr>
              <a:t>“Making a 21</a:t>
            </a:r>
            <a:r>
              <a:rPr lang="en-US" sz="2400" b="1" baseline="30000" dirty="0">
                <a:solidFill>
                  <a:schemeClr val="bg1"/>
                </a:solidFill>
              </a:rPr>
              <a:t>st</a:t>
            </a:r>
            <a:r>
              <a:rPr lang="en-US" sz="2400" b="1" dirty="0">
                <a:solidFill>
                  <a:schemeClr val="bg1"/>
                </a:solidFill>
              </a:rPr>
              <a:t> Century School”</a:t>
            </a:r>
          </a:p>
        </p:txBody>
      </p:sp>
    </p:spTree>
    <p:extLst>
      <p:ext uri="{BB962C8B-B14F-4D97-AF65-F5344CB8AC3E}">
        <p14:creationId xmlns:p14="http://schemas.microsoft.com/office/powerpoint/2010/main" val="177104171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MP900439433[1]"/>
          <p:cNvPicPr>
            <a:picLocks noChangeAspect="1" noChangeArrowheads="1"/>
          </p:cNvPicPr>
          <p:nvPr/>
        </p:nvPicPr>
        <p:blipFill>
          <a:blip r:embed="rId2">
            <a:extLst>
              <a:ext uri="{28A0092B-C50C-407E-A947-70E740481C1C}">
                <a14:useLocalDpi xmlns:a14="http://schemas.microsoft.com/office/drawing/2010/main" val="0"/>
              </a:ext>
            </a:extLst>
          </a:blip>
          <a:srcRect t="17451" r="-2180" b="18279"/>
          <a:stretch>
            <a:fillRect/>
          </a:stretch>
        </p:blipFill>
        <p:spPr bwMode="auto">
          <a:xfrm>
            <a:off x="5097360" y="1898096"/>
            <a:ext cx="3896515" cy="4524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1330578" y="2434065"/>
            <a:ext cx="3766782" cy="3988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486" tIns="0" rIns="86486" bIns="0">
            <a:spAutoFit/>
          </a:bodyPr>
          <a:lstStyle/>
          <a:p>
            <a:pPr marL="342900" indent="-342900" algn="l" defTabSz="865188" eaLnBrk="0" hangingPunct="0">
              <a:lnSpc>
                <a:spcPct val="90000"/>
              </a:lnSpc>
              <a:buFontTx/>
              <a:buAutoNum type="arabicPeriod"/>
            </a:pPr>
            <a:r>
              <a:rPr lang="en-US" sz="2400" b="0" dirty="0">
                <a:solidFill>
                  <a:srgbClr val="C00000"/>
                </a:solidFill>
                <a:latin typeface="Arial" pitchFamily="34" charset="0"/>
                <a:cs typeface="Arial" pitchFamily="34" charset="0"/>
              </a:rPr>
              <a:t>Where is learning happening?</a:t>
            </a:r>
          </a:p>
          <a:p>
            <a:pPr marL="342900" indent="-342900" algn="l" defTabSz="865188" eaLnBrk="0" hangingPunct="0">
              <a:lnSpc>
                <a:spcPct val="90000"/>
              </a:lnSpc>
              <a:buFontTx/>
              <a:buAutoNum type="arabicPeriod"/>
            </a:pPr>
            <a:endParaRPr lang="en-US" sz="2400" b="0" dirty="0">
              <a:solidFill>
                <a:srgbClr val="C00000"/>
              </a:solidFill>
              <a:latin typeface="Arial" pitchFamily="34" charset="0"/>
              <a:cs typeface="Arial" pitchFamily="34" charset="0"/>
            </a:endParaRPr>
          </a:p>
          <a:p>
            <a:pPr marL="342900" indent="-342900" algn="l" defTabSz="865188" eaLnBrk="0" hangingPunct="0">
              <a:lnSpc>
                <a:spcPct val="90000"/>
              </a:lnSpc>
              <a:buFontTx/>
              <a:buAutoNum type="arabicPeriod"/>
            </a:pPr>
            <a:r>
              <a:rPr lang="en-US" sz="2400" b="0" dirty="0">
                <a:solidFill>
                  <a:srgbClr val="C00000"/>
                </a:solidFill>
                <a:latin typeface="Arial" pitchFamily="34" charset="0"/>
                <a:cs typeface="Arial" pitchFamily="34" charset="0"/>
              </a:rPr>
              <a:t>What are students looking for?</a:t>
            </a:r>
          </a:p>
          <a:p>
            <a:pPr marL="342900" indent="-342900" algn="l" defTabSz="865188" eaLnBrk="0" hangingPunct="0">
              <a:lnSpc>
                <a:spcPct val="90000"/>
              </a:lnSpc>
              <a:buFontTx/>
              <a:buAutoNum type="arabicPeriod"/>
            </a:pPr>
            <a:endParaRPr lang="en-US" sz="2400" b="0" dirty="0">
              <a:solidFill>
                <a:srgbClr val="C00000"/>
              </a:solidFill>
              <a:latin typeface="Arial" pitchFamily="34" charset="0"/>
              <a:cs typeface="Arial" pitchFamily="34" charset="0"/>
            </a:endParaRPr>
          </a:p>
          <a:p>
            <a:pPr marL="342900" indent="-342900" algn="l" defTabSz="865188" eaLnBrk="0" hangingPunct="0">
              <a:lnSpc>
                <a:spcPct val="90000"/>
              </a:lnSpc>
              <a:buFontTx/>
              <a:buAutoNum type="arabicPeriod"/>
            </a:pPr>
            <a:r>
              <a:rPr lang="en-US" sz="2400" b="0" dirty="0">
                <a:solidFill>
                  <a:srgbClr val="C00000"/>
                </a:solidFill>
                <a:latin typeface="Arial" pitchFamily="34" charset="0"/>
                <a:cs typeface="Arial" pitchFamily="34" charset="0"/>
              </a:rPr>
              <a:t>How will education be delivered?</a:t>
            </a:r>
          </a:p>
          <a:p>
            <a:pPr marL="342900" indent="-342900" algn="l" defTabSz="865188" eaLnBrk="0" hangingPunct="0">
              <a:lnSpc>
                <a:spcPct val="90000"/>
              </a:lnSpc>
              <a:buFontTx/>
              <a:buAutoNum type="arabicPeriod"/>
            </a:pPr>
            <a:endParaRPr lang="en-US" sz="2400" b="0" dirty="0">
              <a:solidFill>
                <a:schemeClr val="tx1"/>
              </a:solidFill>
              <a:latin typeface="Arial" pitchFamily="34" charset="0"/>
              <a:cs typeface="Arial" pitchFamily="34" charset="0"/>
            </a:endParaRPr>
          </a:p>
          <a:p>
            <a:pPr marL="1189038" lvl="2" indent="-323850" algn="l" defTabSz="865188" eaLnBrk="0" hangingPunct="0">
              <a:lnSpc>
                <a:spcPct val="90000"/>
              </a:lnSpc>
            </a:pPr>
            <a:endParaRPr lang="en-US" sz="2400" b="0" dirty="0">
              <a:solidFill>
                <a:schemeClr val="bg1"/>
              </a:solidFill>
              <a:latin typeface="Arial" pitchFamily="34" charset="0"/>
              <a:cs typeface="Arial" pitchFamily="34" charset="0"/>
            </a:endParaRPr>
          </a:p>
          <a:p>
            <a:pPr marL="342900" indent="-342900" algn="l" defTabSz="865188" eaLnBrk="0" hangingPunct="0">
              <a:lnSpc>
                <a:spcPct val="90000"/>
              </a:lnSpc>
            </a:pPr>
            <a:r>
              <a:rPr lang="en-US" sz="2400" b="0" dirty="0">
                <a:solidFill>
                  <a:schemeClr val="bg1"/>
                </a:solidFill>
                <a:latin typeface="Arial" pitchFamily="34" charset="0"/>
                <a:cs typeface="Arial" pitchFamily="34" charset="0"/>
              </a:rPr>
              <a:t>	</a:t>
            </a:r>
          </a:p>
          <a:p>
            <a:pPr marL="757238" lvl="1" indent="-325438" algn="l" defTabSz="865188" eaLnBrk="0" hangingPunct="0">
              <a:lnSpc>
                <a:spcPct val="90000"/>
              </a:lnSpc>
            </a:pPr>
            <a:r>
              <a:rPr lang="en-US" sz="2400" b="0" dirty="0">
                <a:solidFill>
                  <a:schemeClr val="bg1"/>
                </a:solidFill>
                <a:latin typeface="Arial" pitchFamily="34" charset="0"/>
                <a:cs typeface="Arial" pitchFamily="34" charset="0"/>
              </a:rPr>
              <a:t>	</a:t>
            </a:r>
          </a:p>
        </p:txBody>
      </p:sp>
      <p:sp>
        <p:nvSpPr>
          <p:cNvPr id="5" name="TextBox 4"/>
          <p:cNvSpPr txBox="1"/>
          <p:nvPr/>
        </p:nvSpPr>
        <p:spPr>
          <a:xfrm>
            <a:off x="1995055" y="289084"/>
            <a:ext cx="9351818" cy="1446550"/>
          </a:xfrm>
          <a:prstGeom prst="rect">
            <a:avLst/>
          </a:prstGeom>
          <a:noFill/>
        </p:spPr>
        <p:txBody>
          <a:bodyPr wrap="square" rtlCol="0">
            <a:spAutoFit/>
          </a:bodyPr>
          <a:lstStyle/>
          <a:p>
            <a:r>
              <a:rPr lang="en-US" sz="4400" b="1"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Change is Driven:  By the Next Generation’s Expectations</a:t>
            </a:r>
            <a:endParaRPr lang="en-US" sz="4400" b="1" dirty="0">
              <a:solidFill>
                <a:srgbClr val="FF0000"/>
              </a:solidFill>
              <a:effectLst>
                <a:outerShdw blurRad="38100" dist="38100" dir="2700000" algn="tl">
                  <a:srgbClr val="000000">
                    <a:alpha val="43137"/>
                  </a:srgbClr>
                </a:outerShdw>
              </a:effectLst>
              <a:latin typeface="Aharoni" pitchFamily="2" charset="-79"/>
              <a:cs typeface="Aharoni" pitchFamily="2" charset="-79"/>
            </a:endParaRPr>
          </a:p>
        </p:txBody>
      </p:sp>
      <p:pic>
        <p:nvPicPr>
          <p:cNvPr id="6" name="Picture 5" descr="ATS&amp;R Logo black and teal with services"/>
          <p:cNvPicPr/>
          <p:nvPr/>
        </p:nvPicPr>
        <p:blipFill>
          <a:blip r:embed="rId3">
            <a:extLst>
              <a:ext uri="{28A0092B-C50C-407E-A947-70E740481C1C}">
                <a14:useLocalDpi xmlns:a14="http://schemas.microsoft.com/office/drawing/2010/main" val="0"/>
              </a:ext>
            </a:extLst>
          </a:blip>
          <a:srcRect/>
          <a:stretch>
            <a:fillRect/>
          </a:stretch>
        </p:blipFill>
        <p:spPr bwMode="auto">
          <a:xfrm>
            <a:off x="10321121" y="6172200"/>
            <a:ext cx="1143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432653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15104" y="302939"/>
            <a:ext cx="7206017" cy="1446550"/>
          </a:xfrm>
          <a:prstGeom prst="rect">
            <a:avLst/>
          </a:prstGeom>
          <a:noFill/>
        </p:spPr>
        <p:txBody>
          <a:bodyPr wrap="square" rtlCol="0">
            <a:spAutoFit/>
          </a:bodyPr>
          <a:lstStyle/>
          <a:p>
            <a:r>
              <a:rPr lang="en-US" sz="4400" b="1"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School Design Supports:</a:t>
            </a:r>
          </a:p>
          <a:p>
            <a:endParaRPr lang="en-US" sz="4400" b="1" dirty="0">
              <a:solidFill>
                <a:srgbClr val="FF0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2299855" y="1371753"/>
            <a:ext cx="9628908" cy="5509200"/>
          </a:xfrm>
          <a:prstGeom prst="rect">
            <a:avLst/>
          </a:prstGeom>
          <a:noFill/>
        </p:spPr>
        <p:txBody>
          <a:bodyPr wrap="square" rtlCol="0">
            <a:spAutoFit/>
          </a:bodyPr>
          <a:lstStyle/>
          <a:p>
            <a:r>
              <a:rPr lang="en-US" sz="3200"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Differentiated Instruction</a:t>
            </a:r>
          </a:p>
          <a:p>
            <a:endParaRPr lang="en-US" sz="3200" b="1" dirty="0">
              <a:solidFill>
                <a:srgbClr val="00B050"/>
              </a:solidFill>
              <a:effectLst>
                <a:outerShdw blurRad="38100" dist="38100" dir="2700000" algn="tl">
                  <a:srgbClr val="000000">
                    <a:alpha val="43137"/>
                  </a:srgbClr>
                </a:outerShdw>
              </a:effectLst>
              <a:latin typeface="Arial" pitchFamily="34" charset="0"/>
              <a:cs typeface="Arial" pitchFamily="34" charset="0"/>
            </a:endParaRPr>
          </a:p>
          <a:p>
            <a:r>
              <a:rPr lang="en-US" sz="3200" b="1" dirty="0">
                <a:solidFill>
                  <a:srgbClr val="00B050"/>
                </a:solidFill>
                <a:effectLst>
                  <a:outerShdw blurRad="38100" dist="38100" dir="2700000" algn="tl">
                    <a:srgbClr val="000000">
                      <a:alpha val="43137"/>
                    </a:srgbClr>
                  </a:outerShdw>
                </a:effectLst>
                <a:latin typeface="Arial" pitchFamily="34" charset="0"/>
                <a:cs typeface="Arial" pitchFamily="34" charset="0"/>
              </a:rPr>
              <a:t>	Creative “Play”/Imagination</a:t>
            </a:r>
          </a:p>
          <a:p>
            <a:endParaRPr lang="en-US" sz="3200" b="1" dirty="0" smtClean="0">
              <a:solidFill>
                <a:srgbClr val="00B050"/>
              </a:solidFill>
              <a:effectLst>
                <a:outerShdw blurRad="38100" dist="38100" dir="2700000" algn="tl">
                  <a:srgbClr val="000000">
                    <a:alpha val="43137"/>
                  </a:srgbClr>
                </a:outerShdw>
              </a:effectLst>
              <a:latin typeface="Arial" pitchFamily="34" charset="0"/>
              <a:cs typeface="Arial" pitchFamily="34" charset="0"/>
            </a:endParaRPr>
          </a:p>
          <a:p>
            <a:r>
              <a:rPr lang="en-US" sz="3200" b="1" dirty="0">
                <a:solidFill>
                  <a:srgbClr val="00B050"/>
                </a:solidFill>
                <a:effectLst>
                  <a:outerShdw blurRad="38100" dist="38100" dir="2700000" algn="tl">
                    <a:srgbClr val="000000">
                      <a:alpha val="43137"/>
                    </a:srgbClr>
                  </a:outerShdw>
                </a:effectLst>
                <a:latin typeface="Arial" pitchFamily="34" charset="0"/>
                <a:cs typeface="Arial" pitchFamily="34" charset="0"/>
              </a:rPr>
              <a:t>	</a:t>
            </a:r>
            <a:r>
              <a:rPr lang="en-US" sz="3200"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	Flexible Learning Design</a:t>
            </a:r>
          </a:p>
          <a:p>
            <a:endParaRPr lang="en-US" sz="3200" b="1" dirty="0">
              <a:solidFill>
                <a:srgbClr val="00B050"/>
              </a:solidFill>
              <a:effectLst>
                <a:outerShdw blurRad="38100" dist="38100" dir="2700000" algn="tl">
                  <a:srgbClr val="000000">
                    <a:alpha val="43137"/>
                  </a:srgbClr>
                </a:outerShdw>
              </a:effectLst>
              <a:latin typeface="Arial" pitchFamily="34" charset="0"/>
              <a:cs typeface="Arial" pitchFamily="34" charset="0"/>
            </a:endParaRPr>
          </a:p>
          <a:p>
            <a:r>
              <a:rPr lang="en-US" sz="3200"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			Individualized Learning</a:t>
            </a:r>
          </a:p>
          <a:p>
            <a:endParaRPr lang="en-US" sz="3200" b="1" dirty="0">
              <a:solidFill>
                <a:srgbClr val="00B050"/>
              </a:solidFill>
              <a:effectLst>
                <a:outerShdw blurRad="38100" dist="38100" dir="2700000" algn="tl">
                  <a:srgbClr val="000000">
                    <a:alpha val="43137"/>
                  </a:srgbClr>
                </a:outerShdw>
              </a:effectLst>
              <a:latin typeface="Arial" pitchFamily="34" charset="0"/>
              <a:cs typeface="Arial" pitchFamily="34" charset="0"/>
            </a:endParaRPr>
          </a:p>
          <a:p>
            <a:r>
              <a:rPr lang="en-US" sz="3200"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				Collaborative Teaming</a:t>
            </a:r>
          </a:p>
          <a:p>
            <a:endParaRPr lang="en-US" sz="3200" b="1" dirty="0">
              <a:solidFill>
                <a:srgbClr val="00B050"/>
              </a:solidFill>
              <a:effectLst>
                <a:outerShdw blurRad="38100" dist="38100" dir="2700000" algn="tl">
                  <a:srgbClr val="000000">
                    <a:alpha val="43137"/>
                  </a:srgbClr>
                </a:outerShdw>
              </a:effectLst>
              <a:latin typeface="Arial" pitchFamily="34" charset="0"/>
              <a:cs typeface="Arial" pitchFamily="34" charset="0"/>
            </a:endParaRPr>
          </a:p>
          <a:p>
            <a:r>
              <a:rPr lang="en-US" sz="3200" b="1"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					</a:t>
            </a:r>
            <a:endParaRPr lang="en-US" sz="3200" b="1" dirty="0">
              <a:solidFill>
                <a:srgbClr val="00B050"/>
              </a:solidFill>
              <a:effectLst>
                <a:outerShdw blurRad="38100" dist="38100" dir="2700000" algn="tl">
                  <a:srgbClr val="000000">
                    <a:alpha val="43137"/>
                  </a:srgbClr>
                </a:outerShdw>
              </a:effectLst>
              <a:latin typeface="Arial" pitchFamily="34" charset="0"/>
              <a:cs typeface="Arial" pitchFamily="34" charset="0"/>
            </a:endParaRPr>
          </a:p>
        </p:txBody>
      </p:sp>
      <p:pic>
        <p:nvPicPr>
          <p:cNvPr id="4" name="Picture 3" descr="ATS&amp;R Logo black and teal with services"/>
          <p:cNvPicPr/>
          <p:nvPr/>
        </p:nvPicPr>
        <p:blipFill>
          <a:blip r:embed="rId2">
            <a:extLst>
              <a:ext uri="{28A0092B-C50C-407E-A947-70E740481C1C}">
                <a14:useLocalDpi xmlns:a14="http://schemas.microsoft.com/office/drawing/2010/main" val="0"/>
              </a:ext>
            </a:extLst>
          </a:blip>
          <a:srcRect/>
          <a:stretch>
            <a:fillRect/>
          </a:stretch>
        </p:blipFill>
        <p:spPr bwMode="auto">
          <a:xfrm>
            <a:off x="10321121" y="6172200"/>
            <a:ext cx="1143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083538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6694" y="734124"/>
            <a:ext cx="8834468" cy="5999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246694" y="148028"/>
            <a:ext cx="4633063" cy="646331"/>
          </a:xfrm>
          <a:prstGeom prst="rect">
            <a:avLst/>
          </a:prstGeom>
        </p:spPr>
        <p:txBody>
          <a:bodyPr wrap="none">
            <a:spAutoFit/>
          </a:bodyPr>
          <a:lstStyle/>
          <a:p>
            <a:r>
              <a:rPr lang="en-US" sz="3600" b="1" dirty="0">
                <a:solidFill>
                  <a:srgbClr val="FF0000"/>
                </a:solidFill>
                <a:effectLst>
                  <a:outerShdw blurRad="38100" dist="38100" dir="2700000" algn="tl">
                    <a:srgbClr val="000000">
                      <a:alpha val="43137"/>
                    </a:srgbClr>
                  </a:outerShdw>
                </a:effectLst>
                <a:cs typeface="Arial" pitchFamily="34" charset="0"/>
              </a:rPr>
              <a:t>Collaborative Teaming</a:t>
            </a:r>
          </a:p>
        </p:txBody>
      </p:sp>
      <p:sp>
        <p:nvSpPr>
          <p:cNvPr id="3" name="TextBox 2"/>
          <p:cNvSpPr txBox="1"/>
          <p:nvPr/>
        </p:nvSpPr>
        <p:spPr>
          <a:xfrm>
            <a:off x="2456983" y="1286891"/>
            <a:ext cx="817419" cy="4893647"/>
          </a:xfrm>
          <a:prstGeom prst="rect">
            <a:avLst/>
          </a:prstGeom>
          <a:noFill/>
        </p:spPr>
        <p:txBody>
          <a:bodyPr wrap="square" rtlCol="0">
            <a:spAutoFit/>
          </a:bodyPr>
          <a:lstStyle/>
          <a:p>
            <a:r>
              <a:rPr lang="en-US" sz="2400" b="1" dirty="0" smtClean="0">
                <a:solidFill>
                  <a:srgbClr val="00B050"/>
                </a:solidFill>
                <a:effectLst>
                  <a:outerShdw blurRad="38100" dist="38100" dir="2700000" algn="tl">
                    <a:srgbClr val="000000">
                      <a:alpha val="43137"/>
                    </a:srgbClr>
                  </a:outerShdw>
                </a:effectLst>
              </a:rPr>
              <a:t>C</a:t>
            </a:r>
          </a:p>
          <a:p>
            <a:r>
              <a:rPr lang="en-US" sz="2400" b="1" dirty="0" smtClean="0">
                <a:solidFill>
                  <a:srgbClr val="00B050"/>
                </a:solidFill>
                <a:effectLst>
                  <a:outerShdw blurRad="38100" dist="38100" dir="2700000" algn="tl">
                    <a:srgbClr val="000000">
                      <a:alpha val="43137"/>
                    </a:srgbClr>
                  </a:outerShdw>
                </a:effectLst>
              </a:rPr>
              <a:t>O</a:t>
            </a:r>
          </a:p>
          <a:p>
            <a:r>
              <a:rPr lang="en-US" sz="2400" b="1" dirty="0" smtClean="0">
                <a:solidFill>
                  <a:srgbClr val="00B050"/>
                </a:solidFill>
                <a:effectLst>
                  <a:outerShdw blurRad="38100" dist="38100" dir="2700000" algn="tl">
                    <a:srgbClr val="000000">
                      <a:alpha val="43137"/>
                    </a:srgbClr>
                  </a:outerShdw>
                </a:effectLst>
              </a:rPr>
              <a:t>L</a:t>
            </a:r>
          </a:p>
          <a:p>
            <a:r>
              <a:rPr lang="en-US" sz="2400" b="1" dirty="0" smtClean="0">
                <a:solidFill>
                  <a:srgbClr val="00B050"/>
                </a:solidFill>
                <a:effectLst>
                  <a:outerShdw blurRad="38100" dist="38100" dir="2700000" algn="tl">
                    <a:srgbClr val="000000">
                      <a:alpha val="43137"/>
                    </a:srgbClr>
                  </a:outerShdw>
                </a:effectLst>
              </a:rPr>
              <a:t>L</a:t>
            </a:r>
          </a:p>
          <a:p>
            <a:r>
              <a:rPr lang="en-US" sz="2400" b="1" dirty="0" smtClean="0">
                <a:solidFill>
                  <a:srgbClr val="00B050"/>
                </a:solidFill>
                <a:effectLst>
                  <a:outerShdw blurRad="38100" dist="38100" dir="2700000" algn="tl">
                    <a:srgbClr val="000000">
                      <a:alpha val="43137"/>
                    </a:srgbClr>
                  </a:outerShdw>
                </a:effectLst>
              </a:rPr>
              <a:t>A</a:t>
            </a:r>
          </a:p>
          <a:p>
            <a:r>
              <a:rPr lang="en-US" sz="2400" b="1" dirty="0" smtClean="0">
                <a:solidFill>
                  <a:srgbClr val="00B050"/>
                </a:solidFill>
                <a:effectLst>
                  <a:outerShdw blurRad="38100" dist="38100" dir="2700000" algn="tl">
                    <a:srgbClr val="000000">
                      <a:alpha val="43137"/>
                    </a:srgbClr>
                  </a:outerShdw>
                </a:effectLst>
              </a:rPr>
              <a:t>B</a:t>
            </a:r>
          </a:p>
          <a:p>
            <a:r>
              <a:rPr lang="en-US" sz="2400" b="1" dirty="0" smtClean="0">
                <a:solidFill>
                  <a:srgbClr val="00B050"/>
                </a:solidFill>
                <a:effectLst>
                  <a:outerShdw blurRad="38100" dist="38100" dir="2700000" algn="tl">
                    <a:srgbClr val="000000">
                      <a:alpha val="43137"/>
                    </a:srgbClr>
                  </a:outerShdw>
                </a:effectLst>
              </a:rPr>
              <a:t>O</a:t>
            </a:r>
          </a:p>
          <a:p>
            <a:r>
              <a:rPr lang="en-US" sz="2400" b="1" dirty="0" smtClean="0">
                <a:solidFill>
                  <a:srgbClr val="00B050"/>
                </a:solidFill>
                <a:effectLst>
                  <a:outerShdw blurRad="38100" dist="38100" dir="2700000" algn="tl">
                    <a:srgbClr val="000000">
                      <a:alpha val="43137"/>
                    </a:srgbClr>
                  </a:outerShdw>
                </a:effectLst>
              </a:rPr>
              <a:t>R</a:t>
            </a:r>
          </a:p>
          <a:p>
            <a:r>
              <a:rPr lang="en-US" sz="2400" b="1" dirty="0" smtClean="0">
                <a:solidFill>
                  <a:srgbClr val="00B050"/>
                </a:solidFill>
                <a:effectLst>
                  <a:outerShdw blurRad="38100" dist="38100" dir="2700000" algn="tl">
                    <a:srgbClr val="000000">
                      <a:alpha val="43137"/>
                    </a:srgbClr>
                  </a:outerShdw>
                </a:effectLst>
              </a:rPr>
              <a:t>A</a:t>
            </a:r>
          </a:p>
          <a:p>
            <a:r>
              <a:rPr lang="en-US" sz="2400" b="1" dirty="0" smtClean="0">
                <a:solidFill>
                  <a:srgbClr val="00B050"/>
                </a:solidFill>
                <a:effectLst>
                  <a:outerShdw blurRad="38100" dist="38100" dir="2700000" algn="tl">
                    <a:srgbClr val="000000">
                      <a:alpha val="43137"/>
                    </a:srgbClr>
                  </a:outerShdw>
                </a:effectLst>
              </a:rPr>
              <a:t>T</a:t>
            </a:r>
          </a:p>
          <a:p>
            <a:r>
              <a:rPr lang="en-US" sz="2400" b="1" dirty="0" smtClean="0">
                <a:solidFill>
                  <a:srgbClr val="00B050"/>
                </a:solidFill>
                <a:effectLst>
                  <a:outerShdw blurRad="38100" dist="38100" dir="2700000" algn="tl">
                    <a:srgbClr val="000000">
                      <a:alpha val="43137"/>
                    </a:srgbClr>
                  </a:outerShdw>
                </a:effectLst>
              </a:rPr>
              <a:t>I</a:t>
            </a:r>
            <a:endParaRPr lang="en-US" sz="2400" b="1" dirty="0">
              <a:solidFill>
                <a:srgbClr val="00B050"/>
              </a:solidFill>
              <a:effectLst>
                <a:outerShdw blurRad="38100" dist="38100" dir="2700000" algn="tl">
                  <a:srgbClr val="000000">
                    <a:alpha val="43137"/>
                  </a:srgbClr>
                </a:outerShdw>
              </a:effectLst>
            </a:endParaRPr>
          </a:p>
          <a:p>
            <a:r>
              <a:rPr lang="en-US" sz="2400" b="1" dirty="0" smtClean="0">
                <a:solidFill>
                  <a:srgbClr val="00B050"/>
                </a:solidFill>
                <a:effectLst>
                  <a:outerShdw blurRad="38100" dist="38100" dir="2700000" algn="tl">
                    <a:srgbClr val="000000">
                      <a:alpha val="43137"/>
                    </a:srgbClr>
                  </a:outerShdw>
                </a:effectLst>
              </a:rPr>
              <a:t>O</a:t>
            </a:r>
          </a:p>
          <a:p>
            <a:r>
              <a:rPr lang="en-US" sz="2400" b="1" dirty="0">
                <a:solidFill>
                  <a:srgbClr val="00B050"/>
                </a:solidFill>
                <a:effectLst>
                  <a:outerShdw blurRad="38100" dist="38100" dir="2700000" algn="tl">
                    <a:srgbClr val="000000">
                      <a:alpha val="43137"/>
                    </a:srgbClr>
                  </a:outerShdw>
                </a:effectLst>
              </a:rPr>
              <a:t>N</a:t>
            </a:r>
            <a:endParaRPr lang="en-US" sz="2400" b="1" dirty="0" smtClean="0">
              <a:solidFill>
                <a:srgbClr val="00B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9603605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447" y="919732"/>
            <a:ext cx="9305189" cy="5688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385862" y="148027"/>
            <a:ext cx="2807179" cy="646331"/>
          </a:xfrm>
          <a:prstGeom prst="rect">
            <a:avLst/>
          </a:prstGeom>
        </p:spPr>
        <p:txBody>
          <a:bodyPr wrap="none">
            <a:spAutoFit/>
          </a:bodyPr>
          <a:lstStyle/>
          <a:p>
            <a:r>
              <a:rPr lang="en-US" sz="3600" b="1" dirty="0" smtClean="0">
                <a:solidFill>
                  <a:srgbClr val="FF0000"/>
                </a:solidFill>
                <a:effectLst>
                  <a:outerShdw blurRad="38100" dist="38100" dir="2700000" algn="tl">
                    <a:srgbClr val="000000">
                      <a:alpha val="43137"/>
                    </a:srgbClr>
                  </a:outerShdw>
                </a:effectLst>
                <a:cs typeface="Arial" pitchFamily="34" charset="0"/>
              </a:rPr>
              <a:t>Creative Play</a:t>
            </a:r>
            <a:endParaRPr lang="en-US" sz="3600" b="1" dirty="0">
              <a:solidFill>
                <a:srgbClr val="FF0000"/>
              </a:solidFill>
              <a:effectLst>
                <a:outerShdw blurRad="38100" dist="38100" dir="2700000" algn="tl">
                  <a:srgbClr val="000000">
                    <a:alpha val="43137"/>
                  </a:srgbClr>
                </a:outerShdw>
              </a:effectLst>
              <a:cs typeface="Arial" pitchFamily="34" charset="0"/>
            </a:endParaRPr>
          </a:p>
        </p:txBody>
      </p:sp>
      <p:sp>
        <p:nvSpPr>
          <p:cNvPr id="4" name="TextBox 3"/>
          <p:cNvSpPr txBox="1"/>
          <p:nvPr/>
        </p:nvSpPr>
        <p:spPr>
          <a:xfrm>
            <a:off x="1672002" y="1868782"/>
            <a:ext cx="817419" cy="3046988"/>
          </a:xfrm>
          <a:prstGeom prst="rect">
            <a:avLst/>
          </a:prstGeom>
          <a:noFill/>
        </p:spPr>
        <p:txBody>
          <a:bodyPr wrap="square" rtlCol="0">
            <a:spAutoFit/>
          </a:bodyPr>
          <a:lstStyle/>
          <a:p>
            <a:r>
              <a:rPr lang="en-US" sz="2400" b="1" dirty="0" smtClean="0">
                <a:solidFill>
                  <a:srgbClr val="00B050"/>
                </a:solidFill>
                <a:effectLst>
                  <a:outerShdw blurRad="38100" dist="38100" dir="2700000" algn="tl">
                    <a:srgbClr val="000000">
                      <a:alpha val="43137"/>
                    </a:srgbClr>
                  </a:outerShdw>
                </a:effectLst>
              </a:rPr>
              <a:t>C</a:t>
            </a:r>
          </a:p>
          <a:p>
            <a:r>
              <a:rPr lang="en-US" sz="2400" b="1" dirty="0">
                <a:solidFill>
                  <a:srgbClr val="00B050"/>
                </a:solidFill>
                <a:effectLst>
                  <a:outerShdw blurRad="38100" dist="38100" dir="2700000" algn="tl">
                    <a:srgbClr val="000000">
                      <a:alpha val="43137"/>
                    </a:srgbClr>
                  </a:outerShdw>
                </a:effectLst>
              </a:rPr>
              <a:t>R</a:t>
            </a:r>
            <a:endParaRPr lang="en-US" sz="2400" b="1" dirty="0" smtClean="0">
              <a:solidFill>
                <a:srgbClr val="00B050"/>
              </a:solidFill>
              <a:effectLst>
                <a:outerShdw blurRad="38100" dist="38100" dir="2700000" algn="tl">
                  <a:srgbClr val="000000">
                    <a:alpha val="43137"/>
                  </a:srgbClr>
                </a:outerShdw>
              </a:effectLst>
            </a:endParaRPr>
          </a:p>
          <a:p>
            <a:r>
              <a:rPr lang="en-US" sz="2400" b="1" dirty="0">
                <a:solidFill>
                  <a:srgbClr val="00B050"/>
                </a:solidFill>
                <a:effectLst>
                  <a:outerShdw blurRad="38100" dist="38100" dir="2700000" algn="tl">
                    <a:srgbClr val="000000">
                      <a:alpha val="43137"/>
                    </a:srgbClr>
                  </a:outerShdw>
                </a:effectLst>
              </a:rPr>
              <a:t>E</a:t>
            </a:r>
            <a:endParaRPr lang="en-US" sz="2400" b="1" dirty="0" smtClean="0">
              <a:solidFill>
                <a:srgbClr val="00B050"/>
              </a:solidFill>
              <a:effectLst>
                <a:outerShdw blurRad="38100" dist="38100" dir="2700000" algn="tl">
                  <a:srgbClr val="000000">
                    <a:alpha val="43137"/>
                  </a:srgbClr>
                </a:outerShdw>
              </a:effectLst>
            </a:endParaRPr>
          </a:p>
          <a:p>
            <a:r>
              <a:rPr lang="en-US" sz="2400" b="1" dirty="0">
                <a:solidFill>
                  <a:srgbClr val="00B050"/>
                </a:solidFill>
                <a:effectLst>
                  <a:outerShdw blurRad="38100" dist="38100" dir="2700000" algn="tl">
                    <a:srgbClr val="000000">
                      <a:alpha val="43137"/>
                    </a:srgbClr>
                  </a:outerShdw>
                </a:effectLst>
              </a:rPr>
              <a:t>A</a:t>
            </a:r>
            <a:endParaRPr lang="en-US" sz="2400" b="1" dirty="0" smtClean="0">
              <a:solidFill>
                <a:srgbClr val="00B050"/>
              </a:solidFill>
              <a:effectLst>
                <a:outerShdw blurRad="38100" dist="38100" dir="2700000" algn="tl">
                  <a:srgbClr val="000000">
                    <a:alpha val="43137"/>
                  </a:srgbClr>
                </a:outerShdw>
              </a:effectLst>
            </a:endParaRPr>
          </a:p>
          <a:p>
            <a:r>
              <a:rPr lang="en-US" sz="2400" b="1" dirty="0">
                <a:solidFill>
                  <a:srgbClr val="00B050"/>
                </a:solidFill>
                <a:effectLst>
                  <a:outerShdw blurRad="38100" dist="38100" dir="2700000" algn="tl">
                    <a:srgbClr val="000000">
                      <a:alpha val="43137"/>
                    </a:srgbClr>
                  </a:outerShdw>
                </a:effectLst>
              </a:rPr>
              <a:t>T</a:t>
            </a:r>
            <a:endParaRPr lang="en-US" sz="2400" b="1" dirty="0" smtClean="0">
              <a:solidFill>
                <a:srgbClr val="00B050"/>
              </a:solidFill>
              <a:effectLst>
                <a:outerShdw blurRad="38100" dist="38100" dir="2700000" algn="tl">
                  <a:srgbClr val="000000">
                    <a:alpha val="43137"/>
                  </a:srgbClr>
                </a:outerShdw>
              </a:effectLst>
            </a:endParaRPr>
          </a:p>
          <a:p>
            <a:r>
              <a:rPr lang="en-US" sz="2400" b="1" dirty="0">
                <a:solidFill>
                  <a:srgbClr val="00B050"/>
                </a:solidFill>
                <a:effectLst>
                  <a:outerShdw blurRad="38100" dist="38100" dir="2700000" algn="tl">
                    <a:srgbClr val="000000">
                      <a:alpha val="43137"/>
                    </a:srgbClr>
                  </a:outerShdw>
                </a:effectLst>
              </a:rPr>
              <a:t>I</a:t>
            </a:r>
            <a:endParaRPr lang="en-US" sz="2400" b="1" dirty="0" smtClean="0">
              <a:solidFill>
                <a:srgbClr val="00B050"/>
              </a:solidFill>
              <a:effectLst>
                <a:outerShdw blurRad="38100" dist="38100" dir="2700000" algn="tl">
                  <a:srgbClr val="000000">
                    <a:alpha val="43137"/>
                  </a:srgbClr>
                </a:outerShdw>
              </a:effectLst>
            </a:endParaRPr>
          </a:p>
          <a:p>
            <a:r>
              <a:rPr lang="en-US" sz="2400" b="1" dirty="0">
                <a:solidFill>
                  <a:srgbClr val="00B050"/>
                </a:solidFill>
                <a:effectLst>
                  <a:outerShdw blurRad="38100" dist="38100" dir="2700000" algn="tl">
                    <a:srgbClr val="000000">
                      <a:alpha val="43137"/>
                    </a:srgbClr>
                  </a:outerShdw>
                </a:effectLst>
              </a:rPr>
              <a:t>N</a:t>
            </a:r>
            <a:endParaRPr lang="en-US" sz="2400" b="1" dirty="0" smtClean="0">
              <a:solidFill>
                <a:srgbClr val="00B050"/>
              </a:solidFill>
              <a:effectLst>
                <a:outerShdw blurRad="38100" dist="38100" dir="2700000" algn="tl">
                  <a:srgbClr val="000000">
                    <a:alpha val="43137"/>
                  </a:srgbClr>
                </a:outerShdw>
              </a:effectLst>
            </a:endParaRPr>
          </a:p>
          <a:p>
            <a:r>
              <a:rPr lang="en-US" sz="2400" b="1" dirty="0" smtClean="0">
                <a:solidFill>
                  <a:srgbClr val="00B050"/>
                </a:solidFill>
                <a:effectLst>
                  <a:outerShdw blurRad="38100" dist="38100" dir="2700000" algn="tl">
                    <a:srgbClr val="000000">
                      <a:alpha val="43137"/>
                    </a:srgbClr>
                  </a:outerShdw>
                </a:effectLst>
              </a:rPr>
              <a:t>G</a:t>
            </a:r>
          </a:p>
        </p:txBody>
      </p:sp>
    </p:spTree>
    <p:extLst>
      <p:ext uri="{BB962C8B-B14F-4D97-AF65-F5344CB8AC3E}">
        <p14:creationId xmlns:p14="http://schemas.microsoft.com/office/powerpoint/2010/main" val="321127755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358" y="1163782"/>
            <a:ext cx="9050132" cy="5332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246694" y="148028"/>
            <a:ext cx="5077031" cy="646331"/>
          </a:xfrm>
          <a:prstGeom prst="rect">
            <a:avLst/>
          </a:prstGeom>
        </p:spPr>
        <p:txBody>
          <a:bodyPr wrap="none">
            <a:spAutoFit/>
          </a:bodyPr>
          <a:lstStyle/>
          <a:p>
            <a:r>
              <a:rPr lang="en-US" sz="3600" b="1" dirty="0" smtClean="0">
                <a:solidFill>
                  <a:srgbClr val="FF0000"/>
                </a:solidFill>
                <a:effectLst>
                  <a:outerShdw blurRad="38100" dist="38100" dir="2700000" algn="tl">
                    <a:srgbClr val="000000">
                      <a:alpha val="43137"/>
                    </a:srgbClr>
                  </a:outerShdw>
                </a:effectLst>
                <a:cs typeface="Arial" pitchFamily="34" charset="0"/>
              </a:rPr>
              <a:t>Flexible Learning Design</a:t>
            </a:r>
            <a:endParaRPr lang="en-US" sz="3600" b="1" dirty="0">
              <a:solidFill>
                <a:srgbClr val="FF0000"/>
              </a:solidFill>
              <a:effectLst>
                <a:outerShdw blurRad="38100" dist="38100" dir="2700000" algn="tl">
                  <a:srgbClr val="000000">
                    <a:alpha val="43137"/>
                  </a:srgbClr>
                </a:outerShdw>
              </a:effectLst>
              <a:cs typeface="Arial" pitchFamily="34" charset="0"/>
            </a:endParaRPr>
          </a:p>
        </p:txBody>
      </p:sp>
      <p:sp>
        <p:nvSpPr>
          <p:cNvPr id="4" name="TextBox 3"/>
          <p:cNvSpPr txBox="1"/>
          <p:nvPr/>
        </p:nvSpPr>
        <p:spPr>
          <a:xfrm>
            <a:off x="2094565" y="1286891"/>
            <a:ext cx="817419" cy="4524315"/>
          </a:xfrm>
          <a:prstGeom prst="rect">
            <a:avLst/>
          </a:prstGeom>
          <a:noFill/>
        </p:spPr>
        <p:txBody>
          <a:bodyPr wrap="square" rtlCol="0">
            <a:spAutoFit/>
          </a:bodyPr>
          <a:lstStyle/>
          <a:p>
            <a:r>
              <a:rPr lang="en-US" sz="2400" b="1" dirty="0" smtClean="0">
                <a:solidFill>
                  <a:srgbClr val="00B050"/>
                </a:solidFill>
                <a:effectLst>
                  <a:outerShdw blurRad="38100" dist="38100" dir="2700000" algn="tl">
                    <a:srgbClr val="000000">
                      <a:alpha val="43137"/>
                    </a:srgbClr>
                  </a:outerShdw>
                </a:effectLst>
              </a:rPr>
              <a:t>S</a:t>
            </a:r>
          </a:p>
          <a:p>
            <a:r>
              <a:rPr lang="en-US" sz="2400" b="1" dirty="0" smtClean="0">
                <a:solidFill>
                  <a:srgbClr val="00B050"/>
                </a:solidFill>
                <a:effectLst>
                  <a:outerShdw blurRad="38100" dist="38100" dir="2700000" algn="tl">
                    <a:srgbClr val="000000">
                      <a:alpha val="43137"/>
                    </a:srgbClr>
                  </a:outerShdw>
                </a:effectLst>
              </a:rPr>
              <a:t>M</a:t>
            </a:r>
          </a:p>
          <a:p>
            <a:r>
              <a:rPr lang="en-US" sz="2400" b="1" dirty="0" smtClean="0">
                <a:solidFill>
                  <a:srgbClr val="00B050"/>
                </a:solidFill>
                <a:effectLst>
                  <a:outerShdw blurRad="38100" dist="38100" dir="2700000" algn="tl">
                    <a:srgbClr val="000000">
                      <a:alpha val="43137"/>
                    </a:srgbClr>
                  </a:outerShdw>
                </a:effectLst>
              </a:rPr>
              <a:t>A</a:t>
            </a:r>
          </a:p>
          <a:p>
            <a:r>
              <a:rPr lang="en-US" sz="2400" b="1" dirty="0" smtClean="0">
                <a:solidFill>
                  <a:srgbClr val="00B050"/>
                </a:solidFill>
                <a:effectLst>
                  <a:outerShdw blurRad="38100" dist="38100" dir="2700000" algn="tl">
                    <a:srgbClr val="000000">
                      <a:alpha val="43137"/>
                    </a:srgbClr>
                  </a:outerShdw>
                </a:effectLst>
              </a:rPr>
              <a:t>L</a:t>
            </a:r>
          </a:p>
          <a:p>
            <a:r>
              <a:rPr lang="en-US" sz="2400" b="1" dirty="0" smtClean="0">
                <a:solidFill>
                  <a:srgbClr val="00B050"/>
                </a:solidFill>
                <a:effectLst>
                  <a:outerShdw blurRad="38100" dist="38100" dir="2700000" algn="tl">
                    <a:srgbClr val="000000">
                      <a:alpha val="43137"/>
                    </a:srgbClr>
                  </a:outerShdw>
                </a:effectLst>
              </a:rPr>
              <a:t>L</a:t>
            </a:r>
          </a:p>
          <a:p>
            <a:r>
              <a:rPr lang="en-US" sz="2400" b="1" dirty="0" smtClean="0">
                <a:solidFill>
                  <a:srgbClr val="00B050"/>
                </a:solidFill>
                <a:effectLst>
                  <a:outerShdw blurRad="38100" dist="38100" dir="2700000" algn="tl">
                    <a:srgbClr val="000000">
                      <a:alpha val="43137"/>
                    </a:srgbClr>
                  </a:outerShdw>
                </a:effectLst>
              </a:rPr>
              <a:t>&amp;</a:t>
            </a:r>
          </a:p>
          <a:p>
            <a:r>
              <a:rPr lang="en-US" sz="2400" b="1" dirty="0" smtClean="0">
                <a:solidFill>
                  <a:srgbClr val="00B050"/>
                </a:solidFill>
                <a:effectLst>
                  <a:outerShdw blurRad="38100" dist="38100" dir="2700000" algn="tl">
                    <a:srgbClr val="000000">
                      <a:alpha val="43137"/>
                    </a:srgbClr>
                  </a:outerShdw>
                </a:effectLst>
              </a:rPr>
              <a:t>L</a:t>
            </a:r>
          </a:p>
          <a:p>
            <a:r>
              <a:rPr lang="en-US" sz="2400" b="1" dirty="0" smtClean="0">
                <a:solidFill>
                  <a:srgbClr val="00B050"/>
                </a:solidFill>
                <a:effectLst>
                  <a:outerShdw blurRad="38100" dist="38100" dir="2700000" algn="tl">
                    <a:srgbClr val="000000">
                      <a:alpha val="43137"/>
                    </a:srgbClr>
                  </a:outerShdw>
                </a:effectLst>
              </a:rPr>
              <a:t>A</a:t>
            </a:r>
          </a:p>
          <a:p>
            <a:r>
              <a:rPr lang="en-US" sz="2400" b="1" dirty="0" smtClean="0">
                <a:solidFill>
                  <a:srgbClr val="00B050"/>
                </a:solidFill>
                <a:effectLst>
                  <a:outerShdw blurRad="38100" dist="38100" dir="2700000" algn="tl">
                    <a:srgbClr val="000000">
                      <a:alpha val="43137"/>
                    </a:srgbClr>
                  </a:outerShdw>
                </a:effectLst>
              </a:rPr>
              <a:t>R</a:t>
            </a:r>
          </a:p>
          <a:p>
            <a:r>
              <a:rPr lang="en-US" sz="2400" b="1" dirty="0" smtClean="0">
                <a:solidFill>
                  <a:srgbClr val="00B050"/>
                </a:solidFill>
                <a:effectLst>
                  <a:outerShdw blurRad="38100" dist="38100" dir="2700000" algn="tl">
                    <a:srgbClr val="000000">
                      <a:alpha val="43137"/>
                    </a:srgbClr>
                  </a:outerShdw>
                </a:effectLst>
              </a:rPr>
              <a:t>G</a:t>
            </a:r>
          </a:p>
          <a:p>
            <a:r>
              <a:rPr lang="en-US" sz="2400" b="1" dirty="0" smtClean="0">
                <a:solidFill>
                  <a:srgbClr val="00B050"/>
                </a:solidFill>
                <a:effectLst>
                  <a:outerShdw blurRad="38100" dist="38100" dir="2700000" algn="tl">
                    <a:srgbClr val="000000">
                      <a:alpha val="43137"/>
                    </a:srgbClr>
                  </a:outerShdw>
                </a:effectLst>
              </a:rPr>
              <a:t>E</a:t>
            </a:r>
          </a:p>
          <a:p>
            <a:endParaRPr lang="en-US" sz="2400" b="1" dirty="0">
              <a:solidFill>
                <a:srgbClr val="00B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9202574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6694" y="838237"/>
            <a:ext cx="8321852" cy="569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246694" y="148028"/>
            <a:ext cx="4633063" cy="646331"/>
          </a:xfrm>
          <a:prstGeom prst="rect">
            <a:avLst/>
          </a:prstGeom>
        </p:spPr>
        <p:txBody>
          <a:bodyPr wrap="none">
            <a:spAutoFit/>
          </a:bodyPr>
          <a:lstStyle/>
          <a:p>
            <a:r>
              <a:rPr lang="en-US" sz="3600" b="1" dirty="0">
                <a:solidFill>
                  <a:srgbClr val="FF0000"/>
                </a:solidFill>
                <a:effectLst>
                  <a:outerShdw blurRad="38100" dist="38100" dir="2700000" algn="tl">
                    <a:srgbClr val="000000">
                      <a:alpha val="43137"/>
                    </a:srgbClr>
                  </a:outerShdw>
                </a:effectLst>
                <a:cs typeface="Arial" pitchFamily="34" charset="0"/>
              </a:rPr>
              <a:t>Collaborative Teaming</a:t>
            </a:r>
          </a:p>
        </p:txBody>
      </p:sp>
      <p:sp>
        <p:nvSpPr>
          <p:cNvPr id="5" name="TextBox 4"/>
          <p:cNvSpPr txBox="1"/>
          <p:nvPr/>
        </p:nvSpPr>
        <p:spPr>
          <a:xfrm>
            <a:off x="2456983" y="1286891"/>
            <a:ext cx="817419" cy="4893647"/>
          </a:xfrm>
          <a:prstGeom prst="rect">
            <a:avLst/>
          </a:prstGeom>
          <a:noFill/>
        </p:spPr>
        <p:txBody>
          <a:bodyPr wrap="square" rtlCol="0">
            <a:spAutoFit/>
          </a:bodyPr>
          <a:lstStyle/>
          <a:p>
            <a:r>
              <a:rPr lang="en-US" sz="2400" b="1" dirty="0" smtClean="0">
                <a:solidFill>
                  <a:srgbClr val="00B050"/>
                </a:solidFill>
                <a:effectLst>
                  <a:outerShdw blurRad="38100" dist="38100" dir="2700000" algn="tl">
                    <a:srgbClr val="000000">
                      <a:alpha val="43137"/>
                    </a:srgbClr>
                  </a:outerShdw>
                </a:effectLst>
              </a:rPr>
              <a:t>C</a:t>
            </a:r>
          </a:p>
          <a:p>
            <a:r>
              <a:rPr lang="en-US" sz="2400" b="1" dirty="0" smtClean="0">
                <a:solidFill>
                  <a:srgbClr val="00B050"/>
                </a:solidFill>
                <a:effectLst>
                  <a:outerShdw blurRad="38100" dist="38100" dir="2700000" algn="tl">
                    <a:srgbClr val="000000">
                      <a:alpha val="43137"/>
                    </a:srgbClr>
                  </a:outerShdw>
                </a:effectLst>
              </a:rPr>
              <a:t>O</a:t>
            </a:r>
          </a:p>
          <a:p>
            <a:r>
              <a:rPr lang="en-US" sz="2400" b="1" dirty="0" smtClean="0">
                <a:solidFill>
                  <a:srgbClr val="00B050"/>
                </a:solidFill>
                <a:effectLst>
                  <a:outerShdw blurRad="38100" dist="38100" dir="2700000" algn="tl">
                    <a:srgbClr val="000000">
                      <a:alpha val="43137"/>
                    </a:srgbClr>
                  </a:outerShdw>
                </a:effectLst>
              </a:rPr>
              <a:t>L</a:t>
            </a:r>
          </a:p>
          <a:p>
            <a:r>
              <a:rPr lang="en-US" sz="2400" b="1" dirty="0" smtClean="0">
                <a:solidFill>
                  <a:srgbClr val="00B050"/>
                </a:solidFill>
                <a:effectLst>
                  <a:outerShdw blurRad="38100" dist="38100" dir="2700000" algn="tl">
                    <a:srgbClr val="000000">
                      <a:alpha val="43137"/>
                    </a:srgbClr>
                  </a:outerShdw>
                </a:effectLst>
              </a:rPr>
              <a:t>L</a:t>
            </a:r>
          </a:p>
          <a:p>
            <a:r>
              <a:rPr lang="en-US" sz="2400" b="1" dirty="0" smtClean="0">
                <a:solidFill>
                  <a:srgbClr val="00B050"/>
                </a:solidFill>
                <a:effectLst>
                  <a:outerShdw blurRad="38100" dist="38100" dir="2700000" algn="tl">
                    <a:srgbClr val="000000">
                      <a:alpha val="43137"/>
                    </a:srgbClr>
                  </a:outerShdw>
                </a:effectLst>
              </a:rPr>
              <a:t>A</a:t>
            </a:r>
          </a:p>
          <a:p>
            <a:r>
              <a:rPr lang="en-US" sz="2400" b="1" dirty="0" smtClean="0">
                <a:solidFill>
                  <a:srgbClr val="00B050"/>
                </a:solidFill>
                <a:effectLst>
                  <a:outerShdw blurRad="38100" dist="38100" dir="2700000" algn="tl">
                    <a:srgbClr val="000000">
                      <a:alpha val="43137"/>
                    </a:srgbClr>
                  </a:outerShdw>
                </a:effectLst>
              </a:rPr>
              <a:t>B</a:t>
            </a:r>
          </a:p>
          <a:p>
            <a:r>
              <a:rPr lang="en-US" sz="2400" b="1" dirty="0" smtClean="0">
                <a:solidFill>
                  <a:srgbClr val="00B050"/>
                </a:solidFill>
                <a:effectLst>
                  <a:outerShdw blurRad="38100" dist="38100" dir="2700000" algn="tl">
                    <a:srgbClr val="000000">
                      <a:alpha val="43137"/>
                    </a:srgbClr>
                  </a:outerShdw>
                </a:effectLst>
              </a:rPr>
              <a:t>O</a:t>
            </a:r>
          </a:p>
          <a:p>
            <a:r>
              <a:rPr lang="en-US" sz="2400" b="1" dirty="0" smtClean="0">
                <a:solidFill>
                  <a:srgbClr val="00B050"/>
                </a:solidFill>
                <a:effectLst>
                  <a:outerShdw blurRad="38100" dist="38100" dir="2700000" algn="tl">
                    <a:srgbClr val="000000">
                      <a:alpha val="43137"/>
                    </a:srgbClr>
                  </a:outerShdw>
                </a:effectLst>
              </a:rPr>
              <a:t>R</a:t>
            </a:r>
          </a:p>
          <a:p>
            <a:r>
              <a:rPr lang="en-US" sz="2400" b="1" dirty="0" smtClean="0">
                <a:solidFill>
                  <a:srgbClr val="00B050"/>
                </a:solidFill>
                <a:effectLst>
                  <a:outerShdw blurRad="38100" dist="38100" dir="2700000" algn="tl">
                    <a:srgbClr val="000000">
                      <a:alpha val="43137"/>
                    </a:srgbClr>
                  </a:outerShdw>
                </a:effectLst>
              </a:rPr>
              <a:t>A</a:t>
            </a:r>
          </a:p>
          <a:p>
            <a:r>
              <a:rPr lang="en-US" sz="2400" b="1" dirty="0" smtClean="0">
                <a:solidFill>
                  <a:srgbClr val="00B050"/>
                </a:solidFill>
                <a:effectLst>
                  <a:outerShdw blurRad="38100" dist="38100" dir="2700000" algn="tl">
                    <a:srgbClr val="000000">
                      <a:alpha val="43137"/>
                    </a:srgbClr>
                  </a:outerShdw>
                </a:effectLst>
              </a:rPr>
              <a:t>T</a:t>
            </a:r>
          </a:p>
          <a:p>
            <a:r>
              <a:rPr lang="en-US" sz="2400" b="1" dirty="0" smtClean="0">
                <a:solidFill>
                  <a:srgbClr val="00B050"/>
                </a:solidFill>
                <a:effectLst>
                  <a:outerShdw blurRad="38100" dist="38100" dir="2700000" algn="tl">
                    <a:srgbClr val="000000">
                      <a:alpha val="43137"/>
                    </a:srgbClr>
                  </a:outerShdw>
                </a:effectLst>
              </a:rPr>
              <a:t>I</a:t>
            </a:r>
            <a:endParaRPr lang="en-US" sz="2400" b="1" dirty="0">
              <a:solidFill>
                <a:srgbClr val="00B050"/>
              </a:solidFill>
              <a:effectLst>
                <a:outerShdw blurRad="38100" dist="38100" dir="2700000" algn="tl">
                  <a:srgbClr val="000000">
                    <a:alpha val="43137"/>
                  </a:srgbClr>
                </a:outerShdw>
              </a:effectLst>
            </a:endParaRPr>
          </a:p>
          <a:p>
            <a:r>
              <a:rPr lang="en-US" sz="2400" b="1" dirty="0" smtClean="0">
                <a:solidFill>
                  <a:srgbClr val="00B050"/>
                </a:solidFill>
                <a:effectLst>
                  <a:outerShdw blurRad="38100" dist="38100" dir="2700000" algn="tl">
                    <a:srgbClr val="000000">
                      <a:alpha val="43137"/>
                    </a:srgbClr>
                  </a:outerShdw>
                </a:effectLst>
              </a:rPr>
              <a:t>O</a:t>
            </a:r>
          </a:p>
          <a:p>
            <a:r>
              <a:rPr lang="en-US" sz="2400" b="1" dirty="0">
                <a:solidFill>
                  <a:srgbClr val="00B050"/>
                </a:solidFill>
                <a:effectLst>
                  <a:outerShdw blurRad="38100" dist="38100" dir="2700000" algn="tl">
                    <a:srgbClr val="000000">
                      <a:alpha val="43137"/>
                    </a:srgbClr>
                  </a:outerShdw>
                </a:effectLst>
              </a:rPr>
              <a:t>N</a:t>
            </a:r>
            <a:endParaRPr lang="en-US" sz="2400" b="1" dirty="0" smtClean="0">
              <a:solidFill>
                <a:srgbClr val="00B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4445250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34621" y="124969"/>
            <a:ext cx="5279009" cy="646331"/>
          </a:xfrm>
          <a:prstGeom prst="rect">
            <a:avLst/>
          </a:prstGeom>
        </p:spPr>
        <p:txBody>
          <a:bodyPr wrap="none">
            <a:spAutoFit/>
          </a:bodyPr>
          <a:lstStyle/>
          <a:p>
            <a:r>
              <a:rPr lang="en-US" sz="3600" b="1" dirty="0" smtClean="0">
                <a:solidFill>
                  <a:srgbClr val="FF0000"/>
                </a:solidFill>
                <a:effectLst>
                  <a:outerShdw blurRad="38100" dist="38100" dir="2700000" algn="tl">
                    <a:srgbClr val="000000">
                      <a:alpha val="43137"/>
                    </a:srgbClr>
                  </a:outerShdw>
                </a:effectLst>
                <a:cs typeface="Arial" pitchFamily="34" charset="0"/>
              </a:rPr>
              <a:t>Differentiated Instruction</a:t>
            </a:r>
            <a:endParaRPr lang="en-US" sz="3600" b="1" dirty="0">
              <a:solidFill>
                <a:srgbClr val="FF0000"/>
              </a:solidFill>
              <a:effectLst>
                <a:outerShdw blurRad="38100" dist="38100" dir="2700000" algn="tl">
                  <a:srgbClr val="000000">
                    <a:alpha val="43137"/>
                  </a:srgbClr>
                </a:outerShdw>
              </a:effectLst>
              <a:cs typeface="Arial" pitchFamily="34" charset="0"/>
            </a:endParaRPr>
          </a:p>
        </p:txBody>
      </p:sp>
      <p:sp>
        <p:nvSpPr>
          <p:cNvPr id="4" name="TextBox 3"/>
          <p:cNvSpPr txBox="1"/>
          <p:nvPr/>
        </p:nvSpPr>
        <p:spPr>
          <a:xfrm>
            <a:off x="2429274" y="732891"/>
            <a:ext cx="817419" cy="6001643"/>
          </a:xfrm>
          <a:prstGeom prst="rect">
            <a:avLst/>
          </a:prstGeom>
          <a:noFill/>
        </p:spPr>
        <p:txBody>
          <a:bodyPr wrap="square" rtlCol="0">
            <a:spAutoFit/>
          </a:bodyPr>
          <a:lstStyle/>
          <a:p>
            <a:r>
              <a:rPr lang="en-US" sz="2400" b="1" dirty="0" smtClean="0">
                <a:solidFill>
                  <a:srgbClr val="00B050"/>
                </a:solidFill>
                <a:effectLst>
                  <a:outerShdw blurRad="38100" dist="38100" dir="2700000" algn="tl">
                    <a:srgbClr val="000000">
                      <a:alpha val="43137"/>
                    </a:srgbClr>
                  </a:outerShdw>
                </a:effectLst>
              </a:rPr>
              <a:t>I</a:t>
            </a:r>
          </a:p>
          <a:p>
            <a:r>
              <a:rPr lang="en-US" sz="2400" b="1" dirty="0" smtClean="0">
                <a:solidFill>
                  <a:srgbClr val="00B050"/>
                </a:solidFill>
                <a:effectLst>
                  <a:outerShdw blurRad="38100" dist="38100" dir="2700000" algn="tl">
                    <a:srgbClr val="000000">
                      <a:alpha val="43137"/>
                    </a:srgbClr>
                  </a:outerShdw>
                </a:effectLst>
              </a:rPr>
              <a:t>N</a:t>
            </a:r>
          </a:p>
          <a:p>
            <a:r>
              <a:rPr lang="en-US" sz="2400" b="1" dirty="0" smtClean="0">
                <a:solidFill>
                  <a:srgbClr val="00B050"/>
                </a:solidFill>
                <a:effectLst>
                  <a:outerShdw blurRad="38100" dist="38100" dir="2700000" algn="tl">
                    <a:srgbClr val="000000">
                      <a:alpha val="43137"/>
                    </a:srgbClr>
                  </a:outerShdw>
                </a:effectLst>
              </a:rPr>
              <a:t>D</a:t>
            </a:r>
          </a:p>
          <a:p>
            <a:r>
              <a:rPr lang="en-US" sz="2400" b="1" dirty="0" smtClean="0">
                <a:solidFill>
                  <a:srgbClr val="00B050"/>
                </a:solidFill>
                <a:effectLst>
                  <a:outerShdw blurRad="38100" dist="38100" dir="2700000" algn="tl">
                    <a:srgbClr val="000000">
                      <a:alpha val="43137"/>
                    </a:srgbClr>
                  </a:outerShdw>
                </a:effectLst>
              </a:rPr>
              <a:t>I</a:t>
            </a:r>
          </a:p>
          <a:p>
            <a:r>
              <a:rPr lang="en-US" sz="2400" b="1" dirty="0" smtClean="0">
                <a:solidFill>
                  <a:srgbClr val="00B050"/>
                </a:solidFill>
                <a:effectLst>
                  <a:outerShdw blurRad="38100" dist="38100" dir="2700000" algn="tl">
                    <a:srgbClr val="000000">
                      <a:alpha val="43137"/>
                    </a:srgbClr>
                  </a:outerShdw>
                </a:effectLst>
              </a:rPr>
              <a:t>V</a:t>
            </a:r>
          </a:p>
          <a:p>
            <a:r>
              <a:rPr lang="en-US" sz="2400" b="1" dirty="0" smtClean="0">
                <a:solidFill>
                  <a:srgbClr val="00B050"/>
                </a:solidFill>
                <a:effectLst>
                  <a:outerShdw blurRad="38100" dist="38100" dir="2700000" algn="tl">
                    <a:srgbClr val="000000">
                      <a:alpha val="43137"/>
                    </a:srgbClr>
                  </a:outerShdw>
                </a:effectLst>
              </a:rPr>
              <a:t>I</a:t>
            </a:r>
          </a:p>
          <a:p>
            <a:r>
              <a:rPr lang="en-US" sz="2400" b="1" dirty="0" smtClean="0">
                <a:solidFill>
                  <a:srgbClr val="00B050"/>
                </a:solidFill>
                <a:effectLst>
                  <a:outerShdw blurRad="38100" dist="38100" dir="2700000" algn="tl">
                    <a:srgbClr val="000000">
                      <a:alpha val="43137"/>
                    </a:srgbClr>
                  </a:outerShdw>
                </a:effectLst>
              </a:rPr>
              <a:t>D</a:t>
            </a:r>
          </a:p>
          <a:p>
            <a:r>
              <a:rPr lang="en-US" sz="2400" b="1" dirty="0" smtClean="0">
                <a:solidFill>
                  <a:srgbClr val="00B050"/>
                </a:solidFill>
                <a:effectLst>
                  <a:outerShdw blurRad="38100" dist="38100" dir="2700000" algn="tl">
                    <a:srgbClr val="000000">
                      <a:alpha val="43137"/>
                    </a:srgbClr>
                  </a:outerShdw>
                </a:effectLst>
              </a:rPr>
              <a:t>U</a:t>
            </a:r>
          </a:p>
          <a:p>
            <a:r>
              <a:rPr lang="en-US" sz="2400" b="1" dirty="0" smtClean="0">
                <a:solidFill>
                  <a:srgbClr val="00B050"/>
                </a:solidFill>
                <a:effectLst>
                  <a:outerShdw blurRad="38100" dist="38100" dir="2700000" algn="tl">
                    <a:srgbClr val="000000">
                      <a:alpha val="43137"/>
                    </a:srgbClr>
                  </a:outerShdw>
                </a:effectLst>
              </a:rPr>
              <a:t>A</a:t>
            </a:r>
          </a:p>
          <a:p>
            <a:r>
              <a:rPr lang="en-US" sz="2400" b="1" dirty="0" smtClean="0">
                <a:solidFill>
                  <a:srgbClr val="00B050"/>
                </a:solidFill>
                <a:effectLst>
                  <a:outerShdw blurRad="38100" dist="38100" dir="2700000" algn="tl">
                    <a:srgbClr val="000000">
                      <a:alpha val="43137"/>
                    </a:srgbClr>
                  </a:outerShdw>
                </a:effectLst>
              </a:rPr>
              <a:t>L</a:t>
            </a:r>
          </a:p>
          <a:p>
            <a:r>
              <a:rPr lang="en-US" sz="2400" b="1" dirty="0" smtClean="0">
                <a:solidFill>
                  <a:srgbClr val="00B050"/>
                </a:solidFill>
                <a:effectLst>
                  <a:outerShdw blurRad="38100" dist="38100" dir="2700000" algn="tl">
                    <a:srgbClr val="000000">
                      <a:alpha val="43137"/>
                    </a:srgbClr>
                  </a:outerShdw>
                </a:effectLst>
              </a:rPr>
              <a:t>&amp;</a:t>
            </a:r>
          </a:p>
          <a:p>
            <a:r>
              <a:rPr lang="en-US" sz="2400" b="1" dirty="0" smtClean="0">
                <a:solidFill>
                  <a:srgbClr val="00B050"/>
                </a:solidFill>
                <a:effectLst>
                  <a:outerShdw blurRad="38100" dist="38100" dir="2700000" algn="tl">
                    <a:srgbClr val="000000">
                      <a:alpha val="43137"/>
                    </a:srgbClr>
                  </a:outerShdw>
                </a:effectLst>
              </a:rPr>
              <a:t>G</a:t>
            </a:r>
          </a:p>
          <a:p>
            <a:r>
              <a:rPr lang="en-US" sz="2400" b="1" dirty="0" smtClean="0">
                <a:solidFill>
                  <a:srgbClr val="00B050"/>
                </a:solidFill>
                <a:effectLst>
                  <a:outerShdw blurRad="38100" dist="38100" dir="2700000" algn="tl">
                    <a:srgbClr val="000000">
                      <a:alpha val="43137"/>
                    </a:srgbClr>
                  </a:outerShdw>
                </a:effectLst>
              </a:rPr>
              <a:t>R</a:t>
            </a:r>
          </a:p>
          <a:p>
            <a:r>
              <a:rPr lang="en-US" sz="2400" b="1" dirty="0" smtClean="0">
                <a:solidFill>
                  <a:srgbClr val="00B050"/>
                </a:solidFill>
                <a:effectLst>
                  <a:outerShdw blurRad="38100" dist="38100" dir="2700000" algn="tl">
                    <a:srgbClr val="000000">
                      <a:alpha val="43137"/>
                    </a:srgbClr>
                  </a:outerShdw>
                </a:effectLst>
              </a:rPr>
              <a:t>O</a:t>
            </a:r>
          </a:p>
          <a:p>
            <a:r>
              <a:rPr lang="en-US" sz="2400" b="1" dirty="0" smtClean="0">
                <a:solidFill>
                  <a:srgbClr val="00B050"/>
                </a:solidFill>
                <a:effectLst>
                  <a:outerShdw blurRad="38100" dist="38100" dir="2700000" algn="tl">
                    <a:srgbClr val="000000">
                      <a:alpha val="43137"/>
                    </a:srgbClr>
                  </a:outerShdw>
                </a:effectLst>
              </a:rPr>
              <a:t>U</a:t>
            </a:r>
          </a:p>
          <a:p>
            <a:r>
              <a:rPr lang="en-US" sz="2400" b="1" dirty="0">
                <a:solidFill>
                  <a:srgbClr val="00B050"/>
                </a:solidFill>
                <a:effectLst>
                  <a:outerShdw blurRad="38100" dist="38100" dir="2700000" algn="tl">
                    <a:srgbClr val="000000">
                      <a:alpha val="43137"/>
                    </a:srgbClr>
                  </a:outerShdw>
                </a:effectLst>
              </a:rPr>
              <a:t>P</a:t>
            </a:r>
            <a:endParaRPr lang="en-US" sz="2400" b="1" dirty="0" smtClean="0">
              <a:solidFill>
                <a:srgbClr val="00B050"/>
              </a:solidFill>
              <a:effectLst>
                <a:outerShdw blurRad="38100" dist="38100" dir="2700000" algn="tl">
                  <a:srgbClr val="000000">
                    <a:alpha val="43137"/>
                  </a:srgbClr>
                </a:outerShdw>
              </a:effectLst>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4983" y="997433"/>
            <a:ext cx="8689598" cy="5472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03362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P:\2011\11038\Interior\Sketchup Images\PTA Images\image 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4228" y="2276475"/>
            <a:ext cx="7987737"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1"/>
          <p:cNvSpPr txBox="1">
            <a:spLocks noChangeArrowheads="1"/>
          </p:cNvSpPr>
          <p:nvPr/>
        </p:nvSpPr>
        <p:spPr bwMode="auto">
          <a:xfrm>
            <a:off x="3212274" y="582658"/>
            <a:ext cx="7086600" cy="400110"/>
          </a:xfrm>
          <a:prstGeom prst="rect">
            <a:avLst/>
          </a:prstGeom>
          <a:solidFill>
            <a:srgbClr val="00B0F0"/>
          </a:solidFill>
          <a:ln>
            <a:solidFill>
              <a:srgbClr val="00B0F0"/>
            </a:solidFill>
          </a:ln>
        </p:spPr>
        <p:txBody>
          <a:bodyPr wrap="squar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algn="ctr" eaLnBrk="1" hangingPunct="1">
              <a:defRPr/>
            </a:pPr>
            <a:r>
              <a:rPr lang="en-US" sz="2000" b="1" dirty="0" smtClean="0">
                <a:solidFill>
                  <a:schemeClr val="bg1"/>
                </a:solidFill>
              </a:rPr>
              <a:t>21</a:t>
            </a:r>
            <a:r>
              <a:rPr lang="en-US" sz="2000" b="1" baseline="30000" dirty="0" smtClean="0">
                <a:solidFill>
                  <a:schemeClr val="bg1"/>
                </a:solidFill>
              </a:rPr>
              <a:t>st</a:t>
            </a:r>
            <a:r>
              <a:rPr lang="en-US" sz="2000" b="1" dirty="0" smtClean="0">
                <a:solidFill>
                  <a:schemeClr val="bg1"/>
                </a:solidFill>
              </a:rPr>
              <a:t> Century Flexible Room Design: Media Center</a:t>
            </a:r>
          </a:p>
        </p:txBody>
      </p:sp>
      <p:cxnSp>
        <p:nvCxnSpPr>
          <p:cNvPr id="4" name="Straight Arrow Connector 3"/>
          <p:cNvCxnSpPr/>
          <p:nvPr/>
        </p:nvCxnSpPr>
        <p:spPr>
          <a:xfrm flipH="1">
            <a:off x="6869874" y="2124075"/>
            <a:ext cx="188222" cy="1066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5041074" y="2047875"/>
            <a:ext cx="381001" cy="10477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440874" y="2276475"/>
            <a:ext cx="1213757" cy="28003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flipV="1">
            <a:off x="7819109" y="5076825"/>
            <a:ext cx="1412965" cy="2476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7403274" y="2047875"/>
            <a:ext cx="1828800" cy="172075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7631874" y="3095625"/>
            <a:ext cx="1905000" cy="12001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021626" y="1386024"/>
            <a:ext cx="1828800" cy="646331"/>
          </a:xfrm>
          <a:prstGeom prst="rect">
            <a:avLst/>
          </a:prstGeom>
          <a:noFill/>
        </p:spPr>
        <p:txBody>
          <a:bodyPr wrap="square" rtlCol="0">
            <a:spAutoFit/>
          </a:bodyPr>
          <a:lstStyle/>
          <a:p>
            <a:r>
              <a:rPr lang="en-US" dirty="0" smtClean="0"/>
              <a:t>Book Shelves (traditional)</a:t>
            </a:r>
            <a:endParaRPr lang="en-US" dirty="0"/>
          </a:p>
        </p:txBody>
      </p:sp>
      <p:sp>
        <p:nvSpPr>
          <p:cNvPr id="11" name="TextBox 10"/>
          <p:cNvSpPr txBox="1"/>
          <p:nvPr/>
        </p:nvSpPr>
        <p:spPr>
          <a:xfrm>
            <a:off x="8851074" y="1367657"/>
            <a:ext cx="2362200" cy="646331"/>
          </a:xfrm>
          <a:prstGeom prst="rect">
            <a:avLst/>
          </a:prstGeom>
          <a:noFill/>
        </p:spPr>
        <p:txBody>
          <a:bodyPr wrap="square" rtlCol="0">
            <a:spAutoFit/>
          </a:bodyPr>
          <a:lstStyle/>
          <a:p>
            <a:r>
              <a:rPr lang="en-US" dirty="0" smtClean="0"/>
              <a:t>High-chairs for independent study</a:t>
            </a:r>
            <a:endParaRPr lang="en-US" dirty="0"/>
          </a:p>
        </p:txBody>
      </p:sp>
      <p:sp>
        <p:nvSpPr>
          <p:cNvPr id="12" name="TextBox 11"/>
          <p:cNvSpPr txBox="1"/>
          <p:nvPr/>
        </p:nvSpPr>
        <p:spPr>
          <a:xfrm>
            <a:off x="2502525" y="1907143"/>
            <a:ext cx="1828800" cy="369332"/>
          </a:xfrm>
          <a:prstGeom prst="rect">
            <a:avLst/>
          </a:prstGeom>
          <a:noFill/>
        </p:spPr>
        <p:txBody>
          <a:bodyPr wrap="square" rtlCol="0">
            <a:spAutoFit/>
          </a:bodyPr>
          <a:lstStyle/>
          <a:p>
            <a:r>
              <a:rPr lang="en-US" dirty="0" smtClean="0"/>
              <a:t>Collaboration</a:t>
            </a:r>
            <a:endParaRPr lang="en-US" dirty="0"/>
          </a:p>
        </p:txBody>
      </p:sp>
      <p:sp>
        <p:nvSpPr>
          <p:cNvPr id="13" name="TextBox 12"/>
          <p:cNvSpPr txBox="1"/>
          <p:nvPr/>
        </p:nvSpPr>
        <p:spPr>
          <a:xfrm>
            <a:off x="6412674" y="1678543"/>
            <a:ext cx="1828800" cy="369332"/>
          </a:xfrm>
          <a:prstGeom prst="rect">
            <a:avLst/>
          </a:prstGeom>
          <a:noFill/>
        </p:spPr>
        <p:txBody>
          <a:bodyPr wrap="square" rtlCol="0">
            <a:spAutoFit/>
          </a:bodyPr>
          <a:lstStyle/>
          <a:p>
            <a:r>
              <a:rPr lang="en-US" dirty="0" smtClean="0"/>
              <a:t>E-classroom</a:t>
            </a:r>
            <a:endParaRPr lang="en-US" dirty="0"/>
          </a:p>
        </p:txBody>
      </p:sp>
      <p:sp>
        <p:nvSpPr>
          <p:cNvPr id="14" name="TextBox 13"/>
          <p:cNvSpPr txBox="1"/>
          <p:nvPr/>
        </p:nvSpPr>
        <p:spPr>
          <a:xfrm>
            <a:off x="9232074" y="5098316"/>
            <a:ext cx="1828800" cy="646331"/>
          </a:xfrm>
          <a:prstGeom prst="rect">
            <a:avLst/>
          </a:prstGeom>
          <a:noFill/>
        </p:spPr>
        <p:txBody>
          <a:bodyPr wrap="square" rtlCol="0">
            <a:spAutoFit/>
          </a:bodyPr>
          <a:lstStyle/>
          <a:p>
            <a:r>
              <a:rPr lang="en-US" dirty="0" smtClean="0"/>
              <a:t>Small Group Instruction</a:t>
            </a:r>
            <a:endParaRPr lang="en-US" dirty="0"/>
          </a:p>
        </p:txBody>
      </p:sp>
      <p:sp>
        <p:nvSpPr>
          <p:cNvPr id="15" name="TextBox 14"/>
          <p:cNvSpPr txBox="1"/>
          <p:nvPr/>
        </p:nvSpPr>
        <p:spPr>
          <a:xfrm>
            <a:off x="9584571" y="2562505"/>
            <a:ext cx="2133600" cy="646331"/>
          </a:xfrm>
          <a:prstGeom prst="rect">
            <a:avLst/>
          </a:prstGeom>
          <a:noFill/>
        </p:spPr>
        <p:txBody>
          <a:bodyPr wrap="square" rtlCol="0">
            <a:spAutoFit/>
          </a:bodyPr>
          <a:lstStyle/>
          <a:p>
            <a:r>
              <a:rPr lang="en-US" dirty="0" smtClean="0"/>
              <a:t>Glass partitions for ease in supervision</a:t>
            </a:r>
            <a:endParaRPr lang="en-US" dirty="0"/>
          </a:p>
        </p:txBody>
      </p:sp>
    </p:spTree>
    <p:extLst>
      <p:ext uri="{BB962C8B-B14F-4D97-AF65-F5344CB8AC3E}">
        <p14:creationId xmlns:p14="http://schemas.microsoft.com/office/powerpoint/2010/main" val="159786367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681994">
            <a:off x="1707556" y="1973216"/>
            <a:ext cx="2235062" cy="2415034"/>
          </a:xfrm>
          <a:prstGeom prst="rect">
            <a:avLst/>
          </a:prstGeom>
        </p:spPr>
      </p:pic>
      <p:sp>
        <p:nvSpPr>
          <p:cNvPr id="4" name="TextBox 3"/>
          <p:cNvSpPr txBox="1"/>
          <p:nvPr/>
        </p:nvSpPr>
        <p:spPr>
          <a:xfrm>
            <a:off x="4503761" y="1978925"/>
            <a:ext cx="5800299" cy="461665"/>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Design Your ‘favorite’ learning space?</a:t>
            </a:r>
            <a:endParaRPr lang="en-US" sz="2400" dirty="0">
              <a:latin typeface="Arial" panose="020B0604020202020204" pitchFamily="34" charset="0"/>
              <a:cs typeface="Arial" panose="020B0604020202020204" pitchFamily="34" charset="0"/>
            </a:endParaRPr>
          </a:p>
        </p:txBody>
      </p:sp>
      <p:pic>
        <p:nvPicPr>
          <p:cNvPr id="5" name="Picture 4" descr="ATS&amp;R Logo black and teal with services"/>
          <p:cNvPicPr/>
          <p:nvPr/>
        </p:nvPicPr>
        <p:blipFill>
          <a:blip r:embed="rId3">
            <a:extLst>
              <a:ext uri="{28A0092B-C50C-407E-A947-70E740481C1C}">
                <a14:useLocalDpi xmlns:a14="http://schemas.microsoft.com/office/drawing/2010/main" val="0"/>
              </a:ext>
            </a:extLst>
          </a:blip>
          <a:srcRect/>
          <a:stretch>
            <a:fillRect/>
          </a:stretch>
        </p:blipFill>
        <p:spPr bwMode="auto">
          <a:xfrm>
            <a:off x="10321121" y="6172200"/>
            <a:ext cx="1143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570382" y="532263"/>
            <a:ext cx="8383240" cy="769441"/>
          </a:xfrm>
          <a:prstGeom prst="rect">
            <a:avLst/>
          </a:prstGeom>
          <a:noFill/>
        </p:spPr>
        <p:txBody>
          <a:bodyPr wrap="square" rtlCol="0">
            <a:spAutoFit/>
          </a:bodyPr>
          <a:lstStyle/>
          <a:p>
            <a:r>
              <a:rPr lang="en-US" sz="4400" b="1"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Reflections/Understandings</a:t>
            </a:r>
            <a:endParaRPr lang="en-US" sz="4400" b="1" dirty="0">
              <a:solidFill>
                <a:srgbClr val="FF0000"/>
              </a:solidFill>
              <a:effectLst>
                <a:outerShdw blurRad="38100" dist="38100" dir="2700000" algn="tl">
                  <a:srgbClr val="000000">
                    <a:alpha val="43137"/>
                  </a:srgbClr>
                </a:outerShdw>
              </a:effectLst>
              <a:latin typeface="Aharoni" pitchFamily="2" charset="-79"/>
              <a:cs typeface="Aharoni" pitchFamily="2" charset="-79"/>
            </a:endParaRPr>
          </a:p>
        </p:txBody>
      </p:sp>
    </p:spTree>
    <p:extLst>
      <p:ext uri="{BB962C8B-B14F-4D97-AF65-F5344CB8AC3E}">
        <p14:creationId xmlns:p14="http://schemas.microsoft.com/office/powerpoint/2010/main" val="18126869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5782" y="501866"/>
            <a:ext cx="10072255" cy="769441"/>
          </a:xfrm>
          <a:prstGeom prst="rect">
            <a:avLst/>
          </a:prstGeom>
          <a:noFill/>
        </p:spPr>
        <p:txBody>
          <a:bodyPr wrap="square" rtlCol="0">
            <a:spAutoFit/>
          </a:bodyPr>
          <a:lstStyle/>
          <a:p>
            <a:r>
              <a:rPr lang="en-US" sz="4400" b="1"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Quick Takes!</a:t>
            </a:r>
            <a:endParaRPr lang="en-US" sz="4400" b="1" dirty="0">
              <a:solidFill>
                <a:srgbClr val="FF0000"/>
              </a:solidFill>
              <a:effectLst>
                <a:outerShdw blurRad="38100" dist="38100" dir="2700000" algn="tl">
                  <a:srgbClr val="000000">
                    <a:alpha val="43137"/>
                  </a:srgbClr>
                </a:outerShdw>
              </a:effectLst>
              <a:latin typeface="Aharoni" pitchFamily="2" charset="-79"/>
              <a:cs typeface="Aharoni" pitchFamily="2" charset="-79"/>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681994">
            <a:off x="1707556" y="1973216"/>
            <a:ext cx="2235062" cy="2415034"/>
          </a:xfrm>
          <a:prstGeom prst="rect">
            <a:avLst/>
          </a:prstGeom>
        </p:spPr>
      </p:pic>
      <p:sp>
        <p:nvSpPr>
          <p:cNvPr id="4" name="TextBox 3"/>
          <p:cNvSpPr txBox="1"/>
          <p:nvPr/>
        </p:nvSpPr>
        <p:spPr>
          <a:xfrm>
            <a:off x="4121624" y="1921260"/>
            <a:ext cx="7055892" cy="1200329"/>
          </a:xfrm>
          <a:prstGeom prst="rect">
            <a:avLst/>
          </a:prstGeom>
          <a:noFill/>
        </p:spPr>
        <p:txBody>
          <a:bodyPr wrap="square" rtlCol="0">
            <a:spAutoFit/>
          </a:bodyPr>
          <a:lstStyle/>
          <a:p>
            <a:pPr algn="just"/>
            <a:r>
              <a:rPr lang="en-US" sz="2400" dirty="0" smtClean="0">
                <a:latin typeface="Arial" panose="020B0604020202020204" pitchFamily="34" charset="0"/>
                <a:cs typeface="Arial" panose="020B0604020202020204" pitchFamily="34" charset="0"/>
              </a:rPr>
              <a:t>What did you find interesting that relates to your own thoughts about the Chippewa Falls School’s Educational Program?</a:t>
            </a:r>
            <a:endParaRPr lang="en-US" sz="2400" dirty="0">
              <a:latin typeface="Arial" panose="020B0604020202020204" pitchFamily="34" charset="0"/>
              <a:cs typeface="Arial" panose="020B0604020202020204" pitchFamily="34" charset="0"/>
            </a:endParaRPr>
          </a:p>
        </p:txBody>
      </p:sp>
      <p:pic>
        <p:nvPicPr>
          <p:cNvPr id="5" name="Picture 4" descr="ATS&amp;R Logo black and teal with services"/>
          <p:cNvPicPr/>
          <p:nvPr/>
        </p:nvPicPr>
        <p:blipFill>
          <a:blip r:embed="rId3">
            <a:extLst>
              <a:ext uri="{28A0092B-C50C-407E-A947-70E740481C1C}">
                <a14:useLocalDpi xmlns:a14="http://schemas.microsoft.com/office/drawing/2010/main" val="0"/>
              </a:ext>
            </a:extLst>
          </a:blip>
          <a:srcRect/>
          <a:stretch>
            <a:fillRect/>
          </a:stretch>
        </p:blipFill>
        <p:spPr bwMode="auto">
          <a:xfrm>
            <a:off x="10321121" y="6172200"/>
            <a:ext cx="1143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626260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99855" y="382138"/>
            <a:ext cx="8922327" cy="769441"/>
          </a:xfrm>
          <a:prstGeom prst="rect">
            <a:avLst/>
          </a:prstGeom>
          <a:noFill/>
        </p:spPr>
        <p:txBody>
          <a:bodyPr wrap="square" rtlCol="0">
            <a:spAutoFit/>
          </a:bodyPr>
          <a:lstStyle/>
          <a:p>
            <a:pPr algn="ctr"/>
            <a:r>
              <a:rPr lang="en-US" sz="4400" b="1"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Facility Design</a:t>
            </a:r>
            <a:endParaRPr lang="en-US" sz="4400" b="1" dirty="0">
              <a:solidFill>
                <a:srgbClr val="FF0000"/>
              </a:solidFill>
              <a:effectLst>
                <a:outerShdw blurRad="38100" dist="38100" dir="2700000" algn="tl">
                  <a:srgbClr val="000000">
                    <a:alpha val="43137"/>
                  </a:srgbClr>
                </a:outerShdw>
              </a:effectLst>
              <a:latin typeface="Aharoni" pitchFamily="2" charset="-79"/>
              <a:cs typeface="Aharoni" pitchFamily="2" charset="-79"/>
            </a:endParaRPr>
          </a:p>
        </p:txBody>
      </p:sp>
      <p:pic>
        <p:nvPicPr>
          <p:cNvPr id="3" name="Picture 2" descr="ATS&amp;R Logo black and teal with services"/>
          <p:cNvPicPr/>
          <p:nvPr/>
        </p:nvPicPr>
        <p:blipFill>
          <a:blip r:embed="rId2">
            <a:extLst>
              <a:ext uri="{28A0092B-C50C-407E-A947-70E740481C1C}">
                <a14:useLocalDpi xmlns:a14="http://schemas.microsoft.com/office/drawing/2010/main" val="0"/>
              </a:ext>
            </a:extLst>
          </a:blip>
          <a:srcRect/>
          <a:stretch>
            <a:fillRect/>
          </a:stretch>
        </p:blipFill>
        <p:spPr bwMode="auto">
          <a:xfrm>
            <a:off x="10321121" y="6172200"/>
            <a:ext cx="1143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81994">
            <a:off x="1707556" y="1973216"/>
            <a:ext cx="2235062" cy="2415034"/>
          </a:xfrm>
          <a:prstGeom prst="rect">
            <a:avLst/>
          </a:prstGeom>
        </p:spPr>
      </p:pic>
      <p:sp>
        <p:nvSpPr>
          <p:cNvPr id="5" name="TextBox 4"/>
          <p:cNvSpPr txBox="1"/>
          <p:nvPr/>
        </p:nvSpPr>
        <p:spPr>
          <a:xfrm>
            <a:off x="4551734" y="1734979"/>
            <a:ext cx="6559612" cy="1938992"/>
          </a:xfrm>
          <a:prstGeom prst="rect">
            <a:avLst/>
          </a:prstGeom>
          <a:noFill/>
        </p:spPr>
        <p:txBody>
          <a:bodyPr wrap="square" rtlCol="0">
            <a:spAutoFit/>
          </a:bodyPr>
          <a:lstStyle/>
          <a:p>
            <a:pPr algn="just"/>
            <a:r>
              <a:rPr lang="en-US" sz="2400" dirty="0" smtClean="0">
                <a:latin typeface="Arial" pitchFamily="34" charset="0"/>
                <a:cs typeface="Arial" pitchFamily="34" charset="0"/>
              </a:rPr>
              <a:t>What ‘aspirations’ should the community of Chippewa Falls and the surrounding area have of its educational system?  What changes might be necessary to meet those expectations?  </a:t>
            </a:r>
            <a:endParaRPr lang="en-US" sz="2400" dirty="0">
              <a:latin typeface="Arial" pitchFamily="34" charset="0"/>
              <a:cs typeface="Arial" pitchFamily="34" charset="0"/>
            </a:endParaRPr>
          </a:p>
        </p:txBody>
      </p:sp>
    </p:spTree>
    <p:extLst>
      <p:ext uri="{BB962C8B-B14F-4D97-AF65-F5344CB8AC3E}">
        <p14:creationId xmlns:p14="http://schemas.microsoft.com/office/powerpoint/2010/main" val="73670218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84219" y="573206"/>
            <a:ext cx="9157854" cy="1446550"/>
          </a:xfrm>
          <a:prstGeom prst="rect">
            <a:avLst/>
          </a:prstGeom>
          <a:noFill/>
        </p:spPr>
        <p:txBody>
          <a:bodyPr wrap="square" rtlCol="0">
            <a:spAutoFit/>
          </a:bodyPr>
          <a:lstStyle/>
          <a:p>
            <a:pPr algn="ctr"/>
            <a:r>
              <a:rPr lang="en-US" sz="4400" b="1"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Next Meeting and Future Meeting Dates</a:t>
            </a:r>
            <a:endParaRPr lang="en-US" sz="4400" b="1" dirty="0">
              <a:solidFill>
                <a:srgbClr val="FF0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2306472" y="2265528"/>
            <a:ext cx="7724219" cy="2185214"/>
          </a:xfrm>
          <a:prstGeom prst="rect">
            <a:avLst/>
          </a:prstGeom>
          <a:noFill/>
        </p:spPr>
        <p:txBody>
          <a:bodyPr wrap="square" rtlCol="0">
            <a:spAutoFit/>
          </a:bodyPr>
          <a:lstStyle/>
          <a:p>
            <a:pPr marL="285750" indent="-285750">
              <a:buFont typeface="Wingdings" panose="05000000000000000000" pitchFamily="2" charset="2"/>
              <a:buChar char="q"/>
            </a:pPr>
            <a:r>
              <a:rPr lang="en-US" sz="2400" dirty="0" smtClean="0">
                <a:latin typeface="Arial" pitchFamily="34" charset="0"/>
                <a:cs typeface="Arial" pitchFamily="34" charset="0"/>
              </a:rPr>
              <a:t>Next Meeting: </a:t>
            </a:r>
            <a:r>
              <a:rPr lang="en-US" sz="2400" dirty="0">
                <a:latin typeface="Arial" pitchFamily="34" charset="0"/>
                <a:cs typeface="Arial" pitchFamily="34" charset="0"/>
              </a:rPr>
              <a:t>Monday November </a:t>
            </a:r>
            <a:r>
              <a:rPr lang="en-US" sz="2400" dirty="0" smtClean="0">
                <a:latin typeface="Arial" pitchFamily="34" charset="0"/>
                <a:cs typeface="Arial" pitchFamily="34" charset="0"/>
              </a:rPr>
              <a:t>30</a:t>
            </a:r>
            <a:r>
              <a:rPr lang="en-US" sz="2400" baseline="30000" dirty="0" smtClean="0">
                <a:latin typeface="Arial" pitchFamily="34" charset="0"/>
                <a:cs typeface="Arial" pitchFamily="34" charset="0"/>
              </a:rPr>
              <a:t>th</a:t>
            </a:r>
          </a:p>
          <a:p>
            <a:endParaRPr lang="en-US" sz="2400" baseline="30000" dirty="0">
              <a:latin typeface="Arial" pitchFamily="34" charset="0"/>
              <a:cs typeface="Arial" pitchFamily="34" charset="0"/>
            </a:endParaRPr>
          </a:p>
          <a:p>
            <a:pPr marL="800100" lvl="1" indent="-342900">
              <a:buFont typeface="Wingdings" pitchFamily="2" charset="2"/>
              <a:buChar char="v"/>
            </a:pPr>
            <a:r>
              <a:rPr lang="en-US" sz="2400" dirty="0" smtClean="0">
                <a:latin typeface="Arial" pitchFamily="34" charset="0"/>
                <a:cs typeface="Arial" pitchFamily="34" charset="0"/>
              </a:rPr>
              <a:t>Tentative Agenda: “Finding a Pathway Forward”</a:t>
            </a:r>
          </a:p>
          <a:p>
            <a:pPr lvl="1"/>
            <a:r>
              <a:rPr lang="en-US" sz="2400" dirty="0" smtClean="0">
                <a:latin typeface="Arial" pitchFamily="34" charset="0"/>
                <a:cs typeface="Arial" pitchFamily="34" charset="0"/>
              </a:rPr>
              <a:t> </a:t>
            </a:r>
          </a:p>
          <a:p>
            <a:pPr marL="285750" indent="-285750">
              <a:buFont typeface="Wingdings" panose="05000000000000000000" pitchFamily="2" charset="2"/>
              <a:buChar char="q"/>
            </a:pPr>
            <a:r>
              <a:rPr lang="en-US" sz="2400" dirty="0">
                <a:latin typeface="Arial" pitchFamily="34" charset="0"/>
                <a:cs typeface="Arial" pitchFamily="34" charset="0"/>
              </a:rPr>
              <a:t>Future Meeting </a:t>
            </a:r>
            <a:r>
              <a:rPr lang="en-US" sz="2400" dirty="0" smtClean="0">
                <a:latin typeface="Arial" pitchFamily="34" charset="0"/>
                <a:cs typeface="Arial" pitchFamily="34" charset="0"/>
              </a:rPr>
              <a:t>Date: Monday </a:t>
            </a:r>
            <a:r>
              <a:rPr lang="en-US" sz="2400" dirty="0">
                <a:latin typeface="Arial" pitchFamily="34" charset="0"/>
                <a:cs typeface="Arial" pitchFamily="34" charset="0"/>
              </a:rPr>
              <a:t>December 14th. </a:t>
            </a:r>
          </a:p>
          <a:p>
            <a:pPr marL="285750" indent="-285750">
              <a:buFont typeface="Wingdings" panose="05000000000000000000" pitchFamily="2" charset="2"/>
              <a:buChar char="q"/>
            </a:pPr>
            <a:endParaRPr lang="en-US" sz="2400" dirty="0">
              <a:latin typeface="Arial" pitchFamily="34" charset="0"/>
              <a:cs typeface="Arial" pitchFamily="34" charset="0"/>
            </a:endParaRPr>
          </a:p>
        </p:txBody>
      </p:sp>
      <p:pic>
        <p:nvPicPr>
          <p:cNvPr id="4" name="Picture 3" descr="ATS&amp;R Logo black and teal with services"/>
          <p:cNvPicPr/>
          <p:nvPr/>
        </p:nvPicPr>
        <p:blipFill>
          <a:blip r:embed="rId2">
            <a:extLst>
              <a:ext uri="{28A0092B-C50C-407E-A947-70E740481C1C}">
                <a14:useLocalDpi xmlns:a14="http://schemas.microsoft.com/office/drawing/2010/main" val="0"/>
              </a:ext>
            </a:extLst>
          </a:blip>
          <a:srcRect/>
          <a:stretch>
            <a:fillRect/>
          </a:stretch>
        </p:blipFill>
        <p:spPr bwMode="auto">
          <a:xfrm>
            <a:off x="10321121" y="6172200"/>
            <a:ext cx="1143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774149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TS&amp;R Logo black and teal with services"/>
          <p:cNvPicPr/>
          <p:nvPr/>
        </p:nvPicPr>
        <p:blipFill>
          <a:blip r:embed="rId2">
            <a:extLst>
              <a:ext uri="{28A0092B-C50C-407E-A947-70E740481C1C}">
                <a14:useLocalDpi xmlns:a14="http://schemas.microsoft.com/office/drawing/2010/main" val="0"/>
              </a:ext>
            </a:extLst>
          </a:blip>
          <a:srcRect/>
          <a:stretch>
            <a:fillRect/>
          </a:stretch>
        </p:blipFill>
        <p:spPr bwMode="auto">
          <a:xfrm>
            <a:off x="10321121" y="6172200"/>
            <a:ext cx="1143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2651311" y="839741"/>
            <a:ext cx="8574622" cy="2616199"/>
          </a:xfrm>
        </p:spPr>
        <p:txBody>
          <a:bodyPr/>
          <a:lstStyle/>
          <a:p>
            <a:r>
              <a:rPr lang="en-US"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Chippewa Falls</a:t>
            </a:r>
            <a:endParaRPr lang="en-US" dirty="0">
              <a:solidFill>
                <a:srgbClr val="FF0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8" name="Subtitle 2"/>
          <p:cNvSpPr>
            <a:spLocks noGrp="1"/>
          </p:cNvSpPr>
          <p:nvPr>
            <p:ph type="subTitle" idx="1"/>
          </p:nvPr>
        </p:nvSpPr>
        <p:spPr>
          <a:xfrm>
            <a:off x="4515377" y="3996267"/>
            <a:ext cx="6987645" cy="1388534"/>
          </a:xfrm>
        </p:spPr>
        <p:txBody>
          <a:bodyPr/>
          <a:lstStyle/>
          <a:p>
            <a:r>
              <a:rPr lang="en-US" b="1" dirty="0" smtClean="0">
                <a:latin typeface="Arial" pitchFamily="34" charset="0"/>
                <a:cs typeface="Arial" pitchFamily="34" charset="0"/>
              </a:rPr>
              <a:t>Facilities Task Force</a:t>
            </a:r>
          </a:p>
          <a:p>
            <a:r>
              <a:rPr lang="en-US" b="1" dirty="0" smtClean="0">
                <a:latin typeface="Arial" pitchFamily="34" charset="0"/>
                <a:cs typeface="Arial" pitchFamily="34" charset="0"/>
              </a:rPr>
              <a:t>Fall 2015</a:t>
            </a:r>
            <a:endParaRPr lang="en-US" b="1" dirty="0">
              <a:latin typeface="Arial" pitchFamily="34" charset="0"/>
              <a:cs typeface="Arial" pitchFamily="34" charset="0"/>
            </a:endParaRPr>
          </a:p>
        </p:txBody>
      </p:sp>
    </p:spTree>
    <p:extLst>
      <p:ext uri="{BB962C8B-B14F-4D97-AF65-F5344CB8AC3E}">
        <p14:creationId xmlns:p14="http://schemas.microsoft.com/office/powerpoint/2010/main" val="201310151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37981" y="354842"/>
            <a:ext cx="7915701" cy="769441"/>
          </a:xfrm>
          <a:prstGeom prst="rect">
            <a:avLst/>
          </a:prstGeom>
          <a:noFill/>
        </p:spPr>
        <p:txBody>
          <a:bodyPr wrap="square" rtlCol="0">
            <a:spAutoFit/>
          </a:bodyPr>
          <a:lstStyle/>
          <a:p>
            <a:r>
              <a:rPr lang="en-US" sz="4400" b="1"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Agenda for Meeting Four</a:t>
            </a:r>
            <a:endParaRPr lang="en-US" sz="4400" b="1" dirty="0">
              <a:solidFill>
                <a:srgbClr val="FF0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2251880" y="1185839"/>
            <a:ext cx="7833816" cy="4154984"/>
          </a:xfrm>
          <a:prstGeom prst="rect">
            <a:avLst/>
          </a:prstGeom>
          <a:noFill/>
        </p:spPr>
        <p:txBody>
          <a:bodyPr wrap="square" rtlCol="0">
            <a:spAutoFit/>
          </a:bodyPr>
          <a:lstStyle/>
          <a:p>
            <a:pPr marL="342900" indent="-342900">
              <a:buFont typeface="+mj-lt"/>
              <a:buAutoNum type="arabicPeriod"/>
            </a:pPr>
            <a:r>
              <a:rPr lang="en-US" sz="2400" dirty="0" smtClean="0">
                <a:latin typeface="Arial" panose="020B0604020202020204" pitchFamily="34" charset="0"/>
                <a:cs typeface="Arial" panose="020B0604020202020204" pitchFamily="34" charset="0"/>
              </a:rPr>
              <a:t>Review Planning Process</a:t>
            </a:r>
          </a:p>
          <a:p>
            <a:pPr marL="342900" indent="-342900">
              <a:buFont typeface="+mj-lt"/>
              <a:buAutoNum type="arabicPeriod"/>
            </a:pPr>
            <a:endParaRPr lang="en-US" sz="2400" dirty="0" smtClean="0">
              <a:latin typeface="Arial" panose="020B0604020202020204" pitchFamily="34" charset="0"/>
              <a:cs typeface="Arial" panose="020B0604020202020204" pitchFamily="34" charset="0"/>
            </a:endParaRPr>
          </a:p>
          <a:p>
            <a:pPr marL="342900" indent="-342900">
              <a:buFont typeface="+mj-lt"/>
              <a:buAutoNum type="arabicPeriod"/>
            </a:pPr>
            <a:r>
              <a:rPr lang="en-US" sz="2400" dirty="0" smtClean="0">
                <a:latin typeface="Arial" panose="020B0604020202020204" pitchFamily="34" charset="0"/>
                <a:cs typeface="Arial" panose="020B0604020202020204" pitchFamily="34" charset="0"/>
              </a:rPr>
              <a:t>Presentation of Survey Results</a:t>
            </a:r>
          </a:p>
          <a:p>
            <a:pPr marL="342900" indent="-342900">
              <a:buFont typeface="+mj-lt"/>
              <a:buAutoNum type="arabicPeriod"/>
            </a:pPr>
            <a:endParaRPr lang="en-US" sz="2400" dirty="0" smtClean="0">
              <a:latin typeface="Arial" panose="020B0604020202020204" pitchFamily="34" charset="0"/>
              <a:cs typeface="Arial" panose="020B0604020202020204" pitchFamily="34" charset="0"/>
            </a:endParaRPr>
          </a:p>
          <a:p>
            <a:pPr marL="342900" indent="-342900">
              <a:buFont typeface="+mj-lt"/>
              <a:buAutoNum type="arabicPeriod"/>
            </a:pPr>
            <a:r>
              <a:rPr lang="en-US" sz="2400" dirty="0" smtClean="0">
                <a:latin typeface="Arial" panose="020B0604020202020204" pitchFamily="34" charset="0"/>
                <a:cs typeface="Arial" panose="020B0604020202020204" pitchFamily="34" charset="0"/>
              </a:rPr>
              <a:t>Review of Options</a:t>
            </a:r>
          </a:p>
          <a:p>
            <a:pPr marL="342900" indent="-342900">
              <a:buFont typeface="+mj-lt"/>
              <a:buAutoNum type="arabicPeriod"/>
            </a:pPr>
            <a:endParaRPr lang="en-US" sz="2400" dirty="0" smtClean="0">
              <a:latin typeface="Arial" panose="020B0604020202020204" pitchFamily="34" charset="0"/>
              <a:cs typeface="Arial" panose="020B0604020202020204" pitchFamily="34" charset="0"/>
            </a:endParaRPr>
          </a:p>
          <a:p>
            <a:pPr marL="342900" indent="-342900">
              <a:buFont typeface="+mj-lt"/>
              <a:buAutoNum type="arabicPeriod"/>
            </a:pPr>
            <a:r>
              <a:rPr lang="en-US" sz="2400" dirty="0" smtClean="0">
                <a:latin typeface="Arial" panose="020B0604020202020204" pitchFamily="34" charset="0"/>
                <a:cs typeface="Arial" panose="020B0604020202020204" pitchFamily="34" charset="0"/>
              </a:rPr>
              <a:t>Conduct Force Field/Forced Choice Analysis</a:t>
            </a:r>
          </a:p>
          <a:p>
            <a:pPr marL="342900" indent="-342900">
              <a:buFont typeface="+mj-lt"/>
              <a:buAutoNum type="arabicPeriod"/>
            </a:pPr>
            <a:endParaRPr lang="en-US" sz="2400" dirty="0">
              <a:latin typeface="Arial" panose="020B0604020202020204" pitchFamily="34" charset="0"/>
              <a:cs typeface="Arial" panose="020B0604020202020204" pitchFamily="34" charset="0"/>
            </a:endParaRPr>
          </a:p>
          <a:p>
            <a:pPr marL="342900" indent="-342900">
              <a:buFont typeface="+mj-lt"/>
              <a:buAutoNum type="arabicPeriod"/>
            </a:pPr>
            <a:r>
              <a:rPr lang="en-US" sz="2400" dirty="0" smtClean="0">
                <a:latin typeface="Arial" panose="020B0604020202020204" pitchFamily="34" charset="0"/>
                <a:cs typeface="Arial" panose="020B0604020202020204" pitchFamily="34" charset="0"/>
              </a:rPr>
              <a:t>Generate Consensus</a:t>
            </a:r>
          </a:p>
          <a:p>
            <a:pPr marL="342900" indent="-342900">
              <a:buFont typeface="+mj-lt"/>
              <a:buAutoNum type="arabicPeriod"/>
            </a:pPr>
            <a:endParaRPr lang="en-US" sz="2400" dirty="0" smtClean="0">
              <a:latin typeface="Arial" panose="020B0604020202020204" pitchFamily="34" charset="0"/>
              <a:cs typeface="Arial" panose="020B0604020202020204" pitchFamily="34" charset="0"/>
            </a:endParaRPr>
          </a:p>
          <a:p>
            <a:pPr marL="342900" indent="-342900">
              <a:buFont typeface="+mj-lt"/>
              <a:buAutoNum type="arabicPeriod"/>
            </a:pPr>
            <a:r>
              <a:rPr lang="en-US" sz="2400" dirty="0" smtClean="0">
                <a:latin typeface="Arial" panose="020B0604020202020204" pitchFamily="34" charset="0"/>
                <a:cs typeface="Arial" panose="020B0604020202020204" pitchFamily="34" charset="0"/>
              </a:rPr>
              <a:t>Next Steps Meeting Calendar</a:t>
            </a:r>
          </a:p>
        </p:txBody>
      </p:sp>
      <p:pic>
        <p:nvPicPr>
          <p:cNvPr id="4" name="Picture 3" descr="ATS&amp;R Logo black and teal with services"/>
          <p:cNvPicPr/>
          <p:nvPr/>
        </p:nvPicPr>
        <p:blipFill>
          <a:blip r:embed="rId3">
            <a:extLst>
              <a:ext uri="{28A0092B-C50C-407E-A947-70E740481C1C}">
                <a14:useLocalDpi xmlns:a14="http://schemas.microsoft.com/office/drawing/2010/main" val="0"/>
              </a:ext>
            </a:extLst>
          </a:blip>
          <a:srcRect/>
          <a:stretch>
            <a:fillRect/>
          </a:stretch>
        </p:blipFill>
        <p:spPr bwMode="auto">
          <a:xfrm>
            <a:off x="10321121" y="6172200"/>
            <a:ext cx="1143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731323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7540" y="423081"/>
            <a:ext cx="8898341" cy="769441"/>
          </a:xfrm>
          <a:prstGeom prst="rect">
            <a:avLst/>
          </a:prstGeom>
          <a:noFill/>
        </p:spPr>
        <p:txBody>
          <a:bodyPr wrap="square" rtlCol="0">
            <a:spAutoFit/>
          </a:bodyPr>
          <a:lstStyle/>
          <a:p>
            <a:r>
              <a:rPr lang="en-US" sz="4400" b="1"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Review The Planning Process</a:t>
            </a:r>
            <a:endParaRPr lang="en-US" sz="4400" b="1" dirty="0">
              <a:solidFill>
                <a:srgbClr val="FF0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2265527" y="1514901"/>
            <a:ext cx="9430603" cy="5632311"/>
          </a:xfrm>
          <a:prstGeom prst="rect">
            <a:avLst/>
          </a:prstGeom>
          <a:noFill/>
        </p:spPr>
        <p:txBody>
          <a:bodyPr wrap="square" rtlCol="0">
            <a:spAutoFit/>
          </a:bodyPr>
          <a:lstStyle/>
          <a:p>
            <a:pPr marL="457200" indent="-457200">
              <a:buFont typeface="+mj-lt"/>
              <a:buAutoNum type="arabicPeriod"/>
            </a:pPr>
            <a:r>
              <a:rPr lang="en-US" sz="2400" dirty="0">
                <a:latin typeface="Arial" panose="020B0604020202020204" pitchFamily="34" charset="0"/>
                <a:cs typeface="Arial" panose="020B0604020202020204" pitchFamily="34" charset="0"/>
              </a:rPr>
              <a:t>The</a:t>
            </a:r>
            <a:r>
              <a:rPr lang="en-US" sz="2400" b="1" i="1" dirty="0">
                <a:solidFill>
                  <a:srgbClr val="C00000"/>
                </a:solidFill>
                <a:latin typeface="Arial" panose="020B0604020202020204" pitchFamily="34" charset="0"/>
                <a:cs typeface="Arial" panose="020B0604020202020204" pitchFamily="34" charset="0"/>
              </a:rPr>
              <a:t> </a:t>
            </a:r>
            <a:r>
              <a:rPr lang="en-US" sz="2400" b="1" i="1" dirty="0">
                <a:solidFill>
                  <a:srgbClr val="FF0000"/>
                </a:solidFill>
                <a:latin typeface="Arial" panose="020B0604020202020204" pitchFamily="34" charset="0"/>
                <a:cs typeface="Arial" panose="020B0604020202020204" pitchFamily="34" charset="0"/>
              </a:rPr>
              <a:t>purpose</a:t>
            </a:r>
            <a:r>
              <a:rPr lang="en-US" sz="2400" b="1" i="1" dirty="0">
                <a:solidFill>
                  <a:srgbClr val="C00000"/>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of the Future Facilities Planning Committee will be to, “…. review all information that has been developed for, and approved by, the Chippewa Falls Area </a:t>
            </a:r>
            <a:r>
              <a:rPr lang="en-US" sz="2400" dirty="0" smtClean="0">
                <a:latin typeface="Arial" panose="020B0604020202020204" pitchFamily="34" charset="0"/>
                <a:cs typeface="Arial" panose="020B0604020202020204" pitchFamily="34" charset="0"/>
              </a:rPr>
              <a:t>Unified </a:t>
            </a:r>
            <a:r>
              <a:rPr lang="en-US" sz="2400" dirty="0">
                <a:latin typeface="Arial" panose="020B0604020202020204" pitchFamily="34" charset="0"/>
                <a:cs typeface="Arial" panose="020B0604020202020204" pitchFamily="34" charset="0"/>
              </a:rPr>
              <a:t>School District Board related to the current conditions of CFAUSD facilities and make recommendations to ensure its facilities support 21</a:t>
            </a:r>
            <a:r>
              <a:rPr lang="en-US" sz="2400" baseline="30000" dirty="0">
                <a:latin typeface="Arial" panose="020B0604020202020204" pitchFamily="34" charset="0"/>
                <a:cs typeface="Arial" panose="020B0604020202020204" pitchFamily="34" charset="0"/>
              </a:rPr>
              <a:t>st</a:t>
            </a:r>
            <a:r>
              <a:rPr lang="en-US" sz="2400" dirty="0">
                <a:latin typeface="Arial" panose="020B0604020202020204" pitchFamily="34" charset="0"/>
                <a:cs typeface="Arial" panose="020B0604020202020204" pitchFamily="34" charset="0"/>
              </a:rPr>
              <a:t> century learning</a:t>
            </a:r>
            <a:r>
              <a:rPr lang="en-US" sz="2400" dirty="0" smtClean="0">
                <a:latin typeface="Arial" panose="020B0604020202020204" pitchFamily="34" charset="0"/>
                <a:cs typeface="Arial" panose="020B0604020202020204" pitchFamily="34" charset="0"/>
              </a:rPr>
              <a:t>….”</a:t>
            </a:r>
          </a:p>
          <a:p>
            <a:pPr marL="457200" indent="-457200">
              <a:buFont typeface="+mj-lt"/>
              <a:buAutoNum type="arabicPeriod"/>
            </a:pPr>
            <a:endParaRPr lang="en-US" sz="2400" dirty="0">
              <a:solidFill>
                <a:srgbClr val="FF0000"/>
              </a:solidFill>
              <a:latin typeface="Arial" panose="020B0604020202020204" pitchFamily="34" charset="0"/>
              <a:cs typeface="Arial" panose="020B0604020202020204" pitchFamily="34" charset="0"/>
            </a:endParaRPr>
          </a:p>
          <a:p>
            <a:pPr marL="457200" indent="-457200">
              <a:buFont typeface="+mj-lt"/>
              <a:buAutoNum type="arabicPeriod"/>
            </a:pPr>
            <a:r>
              <a:rPr lang="en-US" sz="2400" dirty="0">
                <a:solidFill>
                  <a:srgbClr val="FF0000"/>
                </a:solidFill>
                <a:latin typeface="Arial" panose="020B0604020202020204" pitchFamily="34" charset="0"/>
                <a:cs typeface="Arial" panose="020B0604020202020204" pitchFamily="34" charset="0"/>
              </a:rPr>
              <a:t>The</a:t>
            </a:r>
            <a:r>
              <a:rPr lang="en-US" sz="2400" b="1" i="1" dirty="0">
                <a:solidFill>
                  <a:srgbClr val="FF0000"/>
                </a:solidFill>
                <a:latin typeface="Arial" panose="020B0604020202020204" pitchFamily="34" charset="0"/>
                <a:cs typeface="Arial" panose="020B0604020202020204" pitchFamily="34" charset="0"/>
              </a:rPr>
              <a:t> process </a:t>
            </a:r>
            <a:r>
              <a:rPr lang="en-US" sz="2400" dirty="0">
                <a:latin typeface="Arial" panose="020B0604020202020204" pitchFamily="34" charset="0"/>
                <a:cs typeface="Arial" panose="020B0604020202020204" pitchFamily="34" charset="0"/>
              </a:rPr>
              <a:t>that will be used in the development of the recommendation will:</a:t>
            </a:r>
          </a:p>
          <a:p>
            <a:pPr marL="914400" lvl="1" indent="-457200">
              <a:buFont typeface="+mj-lt"/>
              <a:buAutoNum type="arabicPeriod"/>
            </a:pPr>
            <a:r>
              <a:rPr lang="en-US" sz="2400" dirty="0">
                <a:latin typeface="Arial" panose="020B0604020202020204" pitchFamily="34" charset="0"/>
                <a:cs typeface="Arial" panose="020B0604020202020204" pitchFamily="34" charset="0"/>
              </a:rPr>
              <a:t>Involve participation in five (5) meetings that will take place over a period of ten (10) to twelve (12) weeks</a:t>
            </a:r>
          </a:p>
          <a:p>
            <a:pPr marL="914400" lvl="1" indent="-457200">
              <a:buFont typeface="+mj-lt"/>
              <a:buAutoNum type="arabicPeriod"/>
            </a:pPr>
            <a:r>
              <a:rPr lang="en-US" sz="2400" dirty="0">
                <a:latin typeface="Arial" panose="020B0604020202020204" pitchFamily="34" charset="0"/>
                <a:cs typeface="Arial" panose="020B0604020202020204" pitchFamily="34" charset="0"/>
              </a:rPr>
              <a:t>Be inclusive in nature; recognizing the importance of both individual thought as well as consensus of small group and large group ‘think.’</a:t>
            </a:r>
          </a:p>
          <a:p>
            <a:pPr marL="457200" indent="-457200">
              <a:buFont typeface="+mj-lt"/>
              <a:buAutoNum type="arabicPeriod"/>
            </a:pPr>
            <a:endParaRPr lang="en-US" sz="2400" dirty="0">
              <a:latin typeface="Arial" panose="020B0604020202020204" pitchFamily="34" charset="0"/>
              <a:cs typeface="Arial" panose="020B0604020202020204" pitchFamily="34" charset="0"/>
            </a:endParaRPr>
          </a:p>
        </p:txBody>
      </p:sp>
      <p:pic>
        <p:nvPicPr>
          <p:cNvPr id="4" name="Picture 3" descr="ATS&amp;R Logo black and teal with services"/>
          <p:cNvPicPr/>
          <p:nvPr/>
        </p:nvPicPr>
        <p:blipFill>
          <a:blip r:embed="rId2">
            <a:extLst>
              <a:ext uri="{28A0092B-C50C-407E-A947-70E740481C1C}">
                <a14:useLocalDpi xmlns:a14="http://schemas.microsoft.com/office/drawing/2010/main" val="0"/>
              </a:ext>
            </a:extLst>
          </a:blip>
          <a:srcRect/>
          <a:stretch>
            <a:fillRect/>
          </a:stretch>
        </p:blipFill>
        <p:spPr bwMode="auto">
          <a:xfrm>
            <a:off x="10824381" y="6281382"/>
            <a:ext cx="1143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37988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960563" y="1970088"/>
            <a:ext cx="5414962" cy="344487"/>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4" name="TextBox 4"/>
          <p:cNvSpPr txBox="1">
            <a:spLocks noChangeArrowheads="1"/>
          </p:cNvSpPr>
          <p:nvPr/>
        </p:nvSpPr>
        <p:spPr bwMode="auto">
          <a:xfrm>
            <a:off x="1960563" y="5483807"/>
            <a:ext cx="8104188"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200" b="1">
                <a:solidFill>
                  <a:srgbClr val="0093B2"/>
                </a:solidFill>
                <a:latin typeface="Cambria" pitchFamily="18" charset="0"/>
              </a:defRPr>
            </a:lvl1pPr>
            <a:lvl2pPr marL="742950" indent="-285750" eaLnBrk="0" hangingPunct="0">
              <a:defRPr sz="24200" b="1">
                <a:solidFill>
                  <a:srgbClr val="0093B2"/>
                </a:solidFill>
                <a:latin typeface="Cambria" pitchFamily="18" charset="0"/>
              </a:defRPr>
            </a:lvl2pPr>
            <a:lvl3pPr marL="1143000" indent="-228600" eaLnBrk="0" hangingPunct="0">
              <a:defRPr sz="24200" b="1">
                <a:solidFill>
                  <a:srgbClr val="0093B2"/>
                </a:solidFill>
                <a:latin typeface="Cambria" pitchFamily="18" charset="0"/>
              </a:defRPr>
            </a:lvl3pPr>
            <a:lvl4pPr marL="1600200" indent="-228600" eaLnBrk="0" hangingPunct="0">
              <a:defRPr sz="24200" b="1">
                <a:solidFill>
                  <a:srgbClr val="0093B2"/>
                </a:solidFill>
                <a:latin typeface="Cambria" pitchFamily="18" charset="0"/>
              </a:defRPr>
            </a:lvl4pPr>
            <a:lvl5pPr marL="2057400" indent="-228600" eaLnBrk="0" hangingPunct="0">
              <a:defRPr sz="24200" b="1">
                <a:solidFill>
                  <a:srgbClr val="0093B2"/>
                </a:solidFill>
                <a:latin typeface="Cambria" pitchFamily="18" charset="0"/>
              </a:defRPr>
            </a:lvl5pPr>
            <a:lvl6pPr marL="2514600" indent="-228600" algn="r" eaLnBrk="0" fontAlgn="base" hangingPunct="0">
              <a:lnSpc>
                <a:spcPct val="70000"/>
              </a:lnSpc>
              <a:spcBef>
                <a:spcPct val="0"/>
              </a:spcBef>
              <a:spcAft>
                <a:spcPct val="0"/>
              </a:spcAft>
              <a:defRPr sz="24200" b="1">
                <a:solidFill>
                  <a:srgbClr val="0093B2"/>
                </a:solidFill>
                <a:latin typeface="Cambria" pitchFamily="18" charset="0"/>
              </a:defRPr>
            </a:lvl6pPr>
            <a:lvl7pPr marL="2971800" indent="-228600" algn="r" eaLnBrk="0" fontAlgn="base" hangingPunct="0">
              <a:lnSpc>
                <a:spcPct val="70000"/>
              </a:lnSpc>
              <a:spcBef>
                <a:spcPct val="0"/>
              </a:spcBef>
              <a:spcAft>
                <a:spcPct val="0"/>
              </a:spcAft>
              <a:defRPr sz="24200" b="1">
                <a:solidFill>
                  <a:srgbClr val="0093B2"/>
                </a:solidFill>
                <a:latin typeface="Cambria" pitchFamily="18" charset="0"/>
              </a:defRPr>
            </a:lvl7pPr>
            <a:lvl8pPr marL="3429000" indent="-228600" algn="r" eaLnBrk="0" fontAlgn="base" hangingPunct="0">
              <a:lnSpc>
                <a:spcPct val="70000"/>
              </a:lnSpc>
              <a:spcBef>
                <a:spcPct val="0"/>
              </a:spcBef>
              <a:spcAft>
                <a:spcPct val="0"/>
              </a:spcAft>
              <a:defRPr sz="24200" b="1">
                <a:solidFill>
                  <a:srgbClr val="0093B2"/>
                </a:solidFill>
                <a:latin typeface="Cambria" pitchFamily="18" charset="0"/>
              </a:defRPr>
            </a:lvl8pPr>
            <a:lvl9pPr marL="3886200" indent="-228600" algn="r" eaLnBrk="0" fontAlgn="base" hangingPunct="0">
              <a:lnSpc>
                <a:spcPct val="70000"/>
              </a:lnSpc>
              <a:spcBef>
                <a:spcPct val="0"/>
              </a:spcBef>
              <a:spcAft>
                <a:spcPct val="0"/>
              </a:spcAft>
              <a:defRPr sz="24200" b="1">
                <a:solidFill>
                  <a:srgbClr val="0093B2"/>
                </a:solidFill>
                <a:latin typeface="Cambria" pitchFamily="18" charset="0"/>
              </a:defRPr>
            </a:lvl9pPr>
          </a:lstStyle>
          <a:p>
            <a:pPr algn="l" eaLnBrk="1" hangingPunct="1">
              <a:lnSpc>
                <a:spcPct val="100000"/>
              </a:lnSpc>
            </a:pPr>
            <a:r>
              <a:rPr lang="en-US" sz="1600" b="0" i="1" dirty="0">
                <a:solidFill>
                  <a:srgbClr val="C00000"/>
                </a:solidFill>
                <a:latin typeface="Trebuchet MS" pitchFamily="34" charset="0"/>
              </a:rPr>
              <a:t>When compared to all other concerns noted in the survey, the large majority of respondents believe the most important concerns to be:</a:t>
            </a:r>
          </a:p>
          <a:p>
            <a:pPr algn="l" eaLnBrk="1" hangingPunct="1">
              <a:lnSpc>
                <a:spcPct val="100000"/>
              </a:lnSpc>
            </a:pPr>
            <a:r>
              <a:rPr lang="en-US" sz="1600" b="0" i="1" dirty="0">
                <a:solidFill>
                  <a:srgbClr val="C00000"/>
                </a:solidFill>
                <a:latin typeface="Trebuchet MS" pitchFamily="34" charset="0"/>
              </a:rPr>
              <a:t>   </a:t>
            </a:r>
            <a:r>
              <a:rPr lang="en-US" sz="1600" b="0" i="1" dirty="0" err="1">
                <a:solidFill>
                  <a:srgbClr val="C00000"/>
                </a:solidFill>
                <a:latin typeface="Trebuchet MS" pitchFamily="34" charset="0"/>
              </a:rPr>
              <a:t>i</a:t>
            </a:r>
            <a:r>
              <a:rPr lang="en-US" sz="1600" b="0" i="1" dirty="0">
                <a:solidFill>
                  <a:srgbClr val="C00000"/>
                </a:solidFill>
                <a:latin typeface="Trebuchet MS" pitchFamily="34" charset="0"/>
              </a:rPr>
              <a:t>) </a:t>
            </a:r>
            <a:r>
              <a:rPr lang="en-US" sz="1600" i="1" u="sng" dirty="0">
                <a:solidFill>
                  <a:srgbClr val="C00000"/>
                </a:solidFill>
                <a:latin typeface="Trebuchet MS" pitchFamily="34" charset="0"/>
              </a:rPr>
              <a:t>maintaining class sizes</a:t>
            </a:r>
            <a:r>
              <a:rPr lang="en-US" sz="1600" b="0" i="1" dirty="0">
                <a:solidFill>
                  <a:srgbClr val="C00000"/>
                </a:solidFill>
                <a:latin typeface="Trebuchet MS" pitchFamily="34" charset="0"/>
              </a:rPr>
              <a:t> and </a:t>
            </a:r>
            <a:r>
              <a:rPr lang="en-US" sz="1600" i="1" u="sng" dirty="0">
                <a:solidFill>
                  <a:srgbClr val="C00000"/>
                </a:solidFill>
                <a:latin typeface="Trebuchet MS" pitchFamily="34" charset="0"/>
              </a:rPr>
              <a:t>school electives</a:t>
            </a:r>
          </a:p>
          <a:p>
            <a:pPr algn="l" eaLnBrk="1" hangingPunct="1">
              <a:lnSpc>
                <a:spcPct val="100000"/>
              </a:lnSpc>
            </a:pPr>
            <a:r>
              <a:rPr lang="en-US" sz="1600" b="0" i="1" dirty="0">
                <a:solidFill>
                  <a:srgbClr val="C00000"/>
                </a:solidFill>
                <a:latin typeface="Trebuchet MS" pitchFamily="34" charset="0"/>
              </a:rPr>
              <a:t>  ii) providing </a:t>
            </a:r>
            <a:r>
              <a:rPr lang="en-US" sz="1600" i="1" u="sng" dirty="0">
                <a:solidFill>
                  <a:srgbClr val="C00000"/>
                </a:solidFill>
                <a:latin typeface="Trebuchet MS" pitchFamily="34" charset="0"/>
              </a:rPr>
              <a:t>additional core space</a:t>
            </a:r>
            <a:r>
              <a:rPr lang="en-US" sz="1600" b="0" i="1" dirty="0">
                <a:solidFill>
                  <a:srgbClr val="C00000"/>
                </a:solidFill>
                <a:latin typeface="Trebuchet MS" pitchFamily="34" charset="0"/>
              </a:rPr>
              <a:t> at both the middle school and high school.</a:t>
            </a:r>
          </a:p>
        </p:txBody>
      </p:sp>
      <p:sp>
        <p:nvSpPr>
          <p:cNvPr id="5" name="TextBox 5"/>
          <p:cNvSpPr txBox="1">
            <a:spLocks noChangeArrowheads="1"/>
          </p:cNvSpPr>
          <p:nvPr/>
        </p:nvSpPr>
        <p:spPr bwMode="auto">
          <a:xfrm>
            <a:off x="8075613" y="1821786"/>
            <a:ext cx="14763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200" b="1">
                <a:solidFill>
                  <a:srgbClr val="0093B2"/>
                </a:solidFill>
                <a:latin typeface="Cambria" pitchFamily="18" charset="0"/>
              </a:defRPr>
            </a:lvl1pPr>
            <a:lvl2pPr marL="742950" indent="-285750" eaLnBrk="0" hangingPunct="0">
              <a:defRPr sz="24200" b="1">
                <a:solidFill>
                  <a:srgbClr val="0093B2"/>
                </a:solidFill>
                <a:latin typeface="Cambria" pitchFamily="18" charset="0"/>
              </a:defRPr>
            </a:lvl2pPr>
            <a:lvl3pPr marL="1143000" indent="-228600" eaLnBrk="0" hangingPunct="0">
              <a:defRPr sz="24200" b="1">
                <a:solidFill>
                  <a:srgbClr val="0093B2"/>
                </a:solidFill>
                <a:latin typeface="Cambria" pitchFamily="18" charset="0"/>
              </a:defRPr>
            </a:lvl3pPr>
            <a:lvl4pPr marL="1600200" indent="-228600" eaLnBrk="0" hangingPunct="0">
              <a:defRPr sz="24200" b="1">
                <a:solidFill>
                  <a:srgbClr val="0093B2"/>
                </a:solidFill>
                <a:latin typeface="Cambria" pitchFamily="18" charset="0"/>
              </a:defRPr>
            </a:lvl4pPr>
            <a:lvl5pPr marL="2057400" indent="-228600" eaLnBrk="0" hangingPunct="0">
              <a:defRPr sz="24200" b="1">
                <a:solidFill>
                  <a:srgbClr val="0093B2"/>
                </a:solidFill>
                <a:latin typeface="Cambria" pitchFamily="18" charset="0"/>
              </a:defRPr>
            </a:lvl5pPr>
            <a:lvl6pPr marL="2514600" indent="-228600" algn="r" eaLnBrk="0" fontAlgn="base" hangingPunct="0">
              <a:lnSpc>
                <a:spcPct val="70000"/>
              </a:lnSpc>
              <a:spcBef>
                <a:spcPct val="0"/>
              </a:spcBef>
              <a:spcAft>
                <a:spcPct val="0"/>
              </a:spcAft>
              <a:defRPr sz="24200" b="1">
                <a:solidFill>
                  <a:srgbClr val="0093B2"/>
                </a:solidFill>
                <a:latin typeface="Cambria" pitchFamily="18" charset="0"/>
              </a:defRPr>
            </a:lvl6pPr>
            <a:lvl7pPr marL="2971800" indent="-228600" algn="r" eaLnBrk="0" fontAlgn="base" hangingPunct="0">
              <a:lnSpc>
                <a:spcPct val="70000"/>
              </a:lnSpc>
              <a:spcBef>
                <a:spcPct val="0"/>
              </a:spcBef>
              <a:spcAft>
                <a:spcPct val="0"/>
              </a:spcAft>
              <a:defRPr sz="24200" b="1">
                <a:solidFill>
                  <a:srgbClr val="0093B2"/>
                </a:solidFill>
                <a:latin typeface="Cambria" pitchFamily="18" charset="0"/>
              </a:defRPr>
            </a:lvl7pPr>
            <a:lvl8pPr marL="3429000" indent="-228600" algn="r" eaLnBrk="0" fontAlgn="base" hangingPunct="0">
              <a:lnSpc>
                <a:spcPct val="70000"/>
              </a:lnSpc>
              <a:spcBef>
                <a:spcPct val="0"/>
              </a:spcBef>
              <a:spcAft>
                <a:spcPct val="0"/>
              </a:spcAft>
              <a:defRPr sz="24200" b="1">
                <a:solidFill>
                  <a:srgbClr val="0093B2"/>
                </a:solidFill>
                <a:latin typeface="Cambria" pitchFamily="18" charset="0"/>
              </a:defRPr>
            </a:lvl8pPr>
            <a:lvl9pPr marL="3886200" indent="-228600" algn="r" eaLnBrk="0" fontAlgn="base" hangingPunct="0">
              <a:lnSpc>
                <a:spcPct val="70000"/>
              </a:lnSpc>
              <a:spcBef>
                <a:spcPct val="0"/>
              </a:spcBef>
              <a:spcAft>
                <a:spcPct val="0"/>
              </a:spcAft>
              <a:defRPr sz="24200" b="1">
                <a:solidFill>
                  <a:srgbClr val="0093B2"/>
                </a:solidFill>
                <a:latin typeface="Cambria" pitchFamily="18" charset="0"/>
              </a:defRPr>
            </a:lvl9pPr>
          </a:lstStyle>
          <a:p>
            <a:pPr algn="l" eaLnBrk="1" hangingPunct="1">
              <a:lnSpc>
                <a:spcPct val="100000"/>
              </a:lnSpc>
            </a:pPr>
            <a:r>
              <a:rPr lang="en-US" sz="2400" b="0" i="1" dirty="0">
                <a:solidFill>
                  <a:schemeClr val="tx1"/>
                </a:solidFill>
                <a:latin typeface="Trebuchet MS" pitchFamily="34" charset="0"/>
              </a:rPr>
              <a:t>At least 80% concur</a:t>
            </a:r>
          </a:p>
        </p:txBody>
      </p:sp>
      <p:pic>
        <p:nvPicPr>
          <p:cNvPr id="6" name="Chart 7"/>
          <p:cNvPicPr>
            <a:picLocks noChangeAspect="1" noChangeArrowheads="1"/>
          </p:cNvPicPr>
          <p:nvPr/>
        </p:nvPicPr>
        <p:blipFill>
          <a:blip r:embed="rId2">
            <a:extLst>
              <a:ext uri="{28A0092B-C50C-407E-A947-70E740481C1C}">
                <a14:useLocalDpi xmlns:a14="http://schemas.microsoft.com/office/drawing/2010/main" val="0"/>
              </a:ext>
            </a:extLst>
          </a:blip>
          <a:srcRect l="25708" t="28595"/>
          <a:stretch>
            <a:fillRect/>
          </a:stretch>
        </p:blipFill>
        <p:spPr bwMode="auto">
          <a:xfrm>
            <a:off x="1816770" y="1143023"/>
            <a:ext cx="6115050" cy="424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308547" y="214630"/>
            <a:ext cx="4073551" cy="769441"/>
          </a:xfrm>
          <a:prstGeom prst="rect">
            <a:avLst/>
          </a:prstGeom>
        </p:spPr>
        <p:txBody>
          <a:bodyPr wrap="none">
            <a:spAutoFit/>
          </a:bodyPr>
          <a:lstStyle/>
          <a:p>
            <a:r>
              <a:rPr lang="en-US" sz="4400" b="1"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Survey Results</a:t>
            </a:r>
            <a:endParaRPr lang="en-US" sz="4400" b="1" dirty="0">
              <a:solidFill>
                <a:srgbClr val="FF0000"/>
              </a:solidFill>
              <a:effectLst>
                <a:outerShdw blurRad="38100" dist="38100" dir="2700000" algn="tl">
                  <a:srgbClr val="000000">
                    <a:alpha val="43137"/>
                  </a:srgbClr>
                </a:outerShdw>
              </a:effectLst>
              <a:latin typeface="Aharoni" pitchFamily="2" charset="-79"/>
              <a:cs typeface="Aharoni" pitchFamily="2" charset="-79"/>
            </a:endParaRPr>
          </a:p>
        </p:txBody>
      </p:sp>
      <p:pic>
        <p:nvPicPr>
          <p:cNvPr id="8" name="Picture 7" descr="ATS&amp;R Logo black and teal with services"/>
          <p:cNvPicPr/>
          <p:nvPr/>
        </p:nvPicPr>
        <p:blipFill>
          <a:blip r:embed="rId3">
            <a:extLst>
              <a:ext uri="{28A0092B-C50C-407E-A947-70E740481C1C}">
                <a14:useLocalDpi xmlns:a14="http://schemas.microsoft.com/office/drawing/2010/main" val="0"/>
              </a:ext>
            </a:extLst>
          </a:blip>
          <a:srcRect/>
          <a:stretch>
            <a:fillRect/>
          </a:stretch>
        </p:blipFill>
        <p:spPr bwMode="auto">
          <a:xfrm>
            <a:off x="10321121" y="6172200"/>
            <a:ext cx="1143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501020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7540" y="423081"/>
            <a:ext cx="8898341" cy="769441"/>
          </a:xfrm>
          <a:prstGeom prst="rect">
            <a:avLst/>
          </a:prstGeom>
          <a:noFill/>
        </p:spPr>
        <p:txBody>
          <a:bodyPr wrap="square" rtlCol="0">
            <a:spAutoFit/>
          </a:bodyPr>
          <a:lstStyle/>
          <a:p>
            <a:r>
              <a:rPr lang="en-US" sz="4400" b="1"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Most ‘Preferred’ Options</a:t>
            </a:r>
          </a:p>
        </p:txBody>
      </p:sp>
      <p:pic>
        <p:nvPicPr>
          <p:cNvPr id="3" name="Picture 2" descr="ATS&amp;R Logo black and teal with services"/>
          <p:cNvPicPr/>
          <p:nvPr/>
        </p:nvPicPr>
        <p:blipFill>
          <a:blip r:embed="rId2">
            <a:extLst>
              <a:ext uri="{28A0092B-C50C-407E-A947-70E740481C1C}">
                <a14:useLocalDpi xmlns:a14="http://schemas.microsoft.com/office/drawing/2010/main" val="0"/>
              </a:ext>
            </a:extLst>
          </a:blip>
          <a:srcRect/>
          <a:stretch>
            <a:fillRect/>
          </a:stretch>
        </p:blipFill>
        <p:spPr bwMode="auto">
          <a:xfrm>
            <a:off x="10321121" y="6172200"/>
            <a:ext cx="1143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81994">
            <a:off x="1707556" y="1973216"/>
            <a:ext cx="2235062" cy="2415034"/>
          </a:xfrm>
          <a:prstGeom prst="rect">
            <a:avLst/>
          </a:prstGeom>
        </p:spPr>
      </p:pic>
      <p:sp>
        <p:nvSpPr>
          <p:cNvPr id="5" name="TextBox 4"/>
          <p:cNvSpPr txBox="1"/>
          <p:nvPr/>
        </p:nvSpPr>
        <p:spPr>
          <a:xfrm>
            <a:off x="4696691" y="2355273"/>
            <a:ext cx="5624430" cy="1200329"/>
          </a:xfrm>
          <a:prstGeom prst="rect">
            <a:avLst/>
          </a:prstGeom>
          <a:noFill/>
        </p:spPr>
        <p:txBody>
          <a:bodyPr wrap="square" rtlCol="0">
            <a:spAutoFit/>
          </a:bodyPr>
          <a:lstStyle/>
          <a:p>
            <a:r>
              <a:rPr lang="en-US" sz="2400" dirty="0" smtClean="0">
                <a:latin typeface="Arial" pitchFamily="34" charset="0"/>
                <a:cs typeface="Arial" pitchFamily="34" charset="0"/>
              </a:rPr>
              <a:t>Based upon the findings of the survey, what is the single most preferred option for moving forward?</a:t>
            </a:r>
            <a:endParaRPr lang="en-US" sz="2400" dirty="0">
              <a:latin typeface="Arial" pitchFamily="34" charset="0"/>
              <a:cs typeface="Arial" pitchFamily="34" charset="0"/>
            </a:endParaRPr>
          </a:p>
        </p:txBody>
      </p:sp>
    </p:spTree>
    <p:extLst>
      <p:ext uri="{BB962C8B-B14F-4D97-AF65-F5344CB8AC3E}">
        <p14:creationId xmlns:p14="http://schemas.microsoft.com/office/powerpoint/2010/main" val="169949964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681994">
            <a:off x="1707556" y="1973216"/>
            <a:ext cx="2235062" cy="2415034"/>
          </a:xfrm>
          <a:prstGeom prst="rect">
            <a:avLst/>
          </a:prstGeom>
        </p:spPr>
      </p:pic>
      <p:sp>
        <p:nvSpPr>
          <p:cNvPr id="3" name="TextBox 2"/>
          <p:cNvSpPr txBox="1"/>
          <p:nvPr/>
        </p:nvSpPr>
        <p:spPr>
          <a:xfrm>
            <a:off x="4107977" y="382138"/>
            <a:ext cx="5908859" cy="769441"/>
          </a:xfrm>
          <a:prstGeom prst="rect">
            <a:avLst/>
          </a:prstGeom>
          <a:noFill/>
        </p:spPr>
        <p:txBody>
          <a:bodyPr wrap="square" rtlCol="0">
            <a:spAutoFit/>
          </a:bodyPr>
          <a:lstStyle/>
          <a:p>
            <a:r>
              <a:rPr lang="en-US" sz="4400" b="1"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Pathway Forward</a:t>
            </a:r>
            <a:endParaRPr lang="en-US" sz="4400" b="1" dirty="0">
              <a:solidFill>
                <a:srgbClr val="FF0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4" name="TextBox 3"/>
          <p:cNvSpPr txBox="1"/>
          <p:nvPr/>
        </p:nvSpPr>
        <p:spPr>
          <a:xfrm>
            <a:off x="4221643" y="1978925"/>
            <a:ext cx="7246961" cy="1200329"/>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For each of the top three (3) options, conduct a force-field analysis that identifies the primary ‘blockers’ and primary ‘energizers’ for each.</a:t>
            </a:r>
            <a:endParaRPr lang="en-US" sz="2400" dirty="0">
              <a:latin typeface="Arial" panose="020B0604020202020204" pitchFamily="34" charset="0"/>
              <a:cs typeface="Arial" panose="020B0604020202020204" pitchFamily="34" charset="0"/>
            </a:endParaRPr>
          </a:p>
        </p:txBody>
      </p:sp>
      <p:pic>
        <p:nvPicPr>
          <p:cNvPr id="5" name="Picture 4" descr="ATS&amp;R Logo black and teal with services"/>
          <p:cNvPicPr/>
          <p:nvPr/>
        </p:nvPicPr>
        <p:blipFill>
          <a:blip r:embed="rId3">
            <a:extLst>
              <a:ext uri="{28A0092B-C50C-407E-A947-70E740481C1C}">
                <a14:useLocalDpi xmlns:a14="http://schemas.microsoft.com/office/drawing/2010/main" val="0"/>
              </a:ext>
            </a:extLst>
          </a:blip>
          <a:srcRect/>
          <a:stretch>
            <a:fillRect/>
          </a:stretch>
        </p:blipFill>
        <p:spPr bwMode="auto">
          <a:xfrm>
            <a:off x="10321121" y="6172200"/>
            <a:ext cx="1143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948268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74962" y="573206"/>
            <a:ext cx="7833814" cy="769441"/>
          </a:xfrm>
          <a:prstGeom prst="rect">
            <a:avLst/>
          </a:prstGeom>
          <a:noFill/>
        </p:spPr>
        <p:txBody>
          <a:bodyPr wrap="square" rtlCol="0">
            <a:spAutoFit/>
          </a:bodyPr>
          <a:lstStyle/>
          <a:p>
            <a:r>
              <a:rPr lang="en-US" sz="4400" b="1"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Next Meeting</a:t>
            </a:r>
            <a:endParaRPr lang="en-US" sz="4400" b="1" dirty="0">
              <a:solidFill>
                <a:srgbClr val="FF0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2306472" y="2265528"/>
            <a:ext cx="6755641" cy="2308324"/>
          </a:xfrm>
          <a:prstGeom prst="rect">
            <a:avLst/>
          </a:prstGeom>
          <a:noFill/>
        </p:spPr>
        <p:txBody>
          <a:bodyPr wrap="square" rtlCol="0">
            <a:spAutoFit/>
          </a:bodyPr>
          <a:lstStyle/>
          <a:p>
            <a:pPr marL="285750" indent="-285750">
              <a:buFont typeface="Wingdings" panose="05000000000000000000" pitchFamily="2" charset="2"/>
              <a:buChar char="q"/>
            </a:pPr>
            <a:r>
              <a:rPr lang="en-US" sz="2400" dirty="0" smtClean="0">
                <a:latin typeface="Arial" pitchFamily="34" charset="0"/>
                <a:cs typeface="Arial" pitchFamily="34" charset="0"/>
              </a:rPr>
              <a:t>Next Meeting: Monday, December 14th</a:t>
            </a:r>
          </a:p>
          <a:p>
            <a:pPr marL="285750" indent="-285750">
              <a:buFont typeface="Wingdings" panose="05000000000000000000" pitchFamily="2" charset="2"/>
              <a:buChar char="q"/>
            </a:pPr>
            <a:endParaRPr lang="en-US" sz="2400" dirty="0">
              <a:latin typeface="Arial" pitchFamily="34" charset="0"/>
              <a:cs typeface="Arial" pitchFamily="34" charset="0"/>
            </a:endParaRPr>
          </a:p>
          <a:p>
            <a:pPr marL="742950" lvl="1" indent="-285750">
              <a:buFont typeface="Wingdings" panose="05000000000000000000" pitchFamily="2" charset="2"/>
              <a:buChar char="v"/>
            </a:pPr>
            <a:r>
              <a:rPr lang="en-US" sz="2400" dirty="0" smtClean="0">
                <a:latin typeface="Arial" pitchFamily="34" charset="0"/>
                <a:cs typeface="Arial" pitchFamily="34" charset="0"/>
              </a:rPr>
              <a:t>Tentative Agenda:  Developing a set of Recommendations for Board Consideration</a:t>
            </a:r>
          </a:p>
          <a:p>
            <a:pPr marL="742950" lvl="1" indent="-285750">
              <a:buFont typeface="Wingdings" panose="05000000000000000000" pitchFamily="2" charset="2"/>
              <a:buChar char="v"/>
            </a:pPr>
            <a:endParaRPr lang="en-US" sz="2400" dirty="0" smtClean="0">
              <a:latin typeface="Arial" pitchFamily="34" charset="0"/>
              <a:cs typeface="Arial" pitchFamily="34" charset="0"/>
            </a:endParaRPr>
          </a:p>
        </p:txBody>
      </p:sp>
      <p:pic>
        <p:nvPicPr>
          <p:cNvPr id="4" name="Picture 3" descr="ATS&amp;R Logo black and teal with services"/>
          <p:cNvPicPr/>
          <p:nvPr/>
        </p:nvPicPr>
        <p:blipFill>
          <a:blip r:embed="rId2">
            <a:extLst>
              <a:ext uri="{28A0092B-C50C-407E-A947-70E740481C1C}">
                <a14:useLocalDpi xmlns:a14="http://schemas.microsoft.com/office/drawing/2010/main" val="0"/>
              </a:ext>
            </a:extLst>
          </a:blip>
          <a:srcRect/>
          <a:stretch>
            <a:fillRect/>
          </a:stretch>
        </p:blipFill>
        <p:spPr bwMode="auto">
          <a:xfrm>
            <a:off x="10321121" y="6172200"/>
            <a:ext cx="1143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594256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TS&amp;R Logo black and teal with services"/>
          <p:cNvPicPr/>
          <p:nvPr/>
        </p:nvPicPr>
        <p:blipFill>
          <a:blip r:embed="rId2">
            <a:extLst>
              <a:ext uri="{28A0092B-C50C-407E-A947-70E740481C1C}">
                <a14:useLocalDpi xmlns:a14="http://schemas.microsoft.com/office/drawing/2010/main" val="0"/>
              </a:ext>
            </a:extLst>
          </a:blip>
          <a:srcRect/>
          <a:stretch>
            <a:fillRect/>
          </a:stretch>
        </p:blipFill>
        <p:spPr bwMode="auto">
          <a:xfrm>
            <a:off x="10321121" y="6172200"/>
            <a:ext cx="1143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2651311" y="839741"/>
            <a:ext cx="8574622" cy="2616199"/>
          </a:xfrm>
        </p:spPr>
        <p:txBody>
          <a:bodyPr/>
          <a:lstStyle/>
          <a:p>
            <a:r>
              <a:rPr lang="en-US"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Chippewa Falls</a:t>
            </a:r>
            <a:endParaRPr lang="en-US" dirty="0">
              <a:solidFill>
                <a:srgbClr val="FF0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8" name="Subtitle 2"/>
          <p:cNvSpPr>
            <a:spLocks noGrp="1"/>
          </p:cNvSpPr>
          <p:nvPr>
            <p:ph type="subTitle" idx="1"/>
          </p:nvPr>
        </p:nvSpPr>
        <p:spPr>
          <a:xfrm>
            <a:off x="4515377" y="3996267"/>
            <a:ext cx="6987645" cy="1388534"/>
          </a:xfrm>
        </p:spPr>
        <p:txBody>
          <a:bodyPr/>
          <a:lstStyle/>
          <a:p>
            <a:r>
              <a:rPr lang="en-US" b="1" dirty="0" smtClean="0">
                <a:latin typeface="Arial" pitchFamily="34" charset="0"/>
                <a:cs typeface="Arial" pitchFamily="34" charset="0"/>
              </a:rPr>
              <a:t>Facilities Task Force</a:t>
            </a:r>
          </a:p>
          <a:p>
            <a:r>
              <a:rPr lang="en-US" b="1" dirty="0" smtClean="0">
                <a:latin typeface="Arial" pitchFamily="34" charset="0"/>
                <a:cs typeface="Arial" pitchFamily="34" charset="0"/>
              </a:rPr>
              <a:t>Fall 2015</a:t>
            </a:r>
            <a:endParaRPr lang="en-US" b="1" dirty="0">
              <a:latin typeface="Arial" pitchFamily="34" charset="0"/>
              <a:cs typeface="Arial" pitchFamily="34" charset="0"/>
            </a:endParaRPr>
          </a:p>
        </p:txBody>
      </p:sp>
    </p:spTree>
    <p:extLst>
      <p:ext uri="{BB962C8B-B14F-4D97-AF65-F5344CB8AC3E}">
        <p14:creationId xmlns:p14="http://schemas.microsoft.com/office/powerpoint/2010/main" val="35681445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870364" y="4825416"/>
            <a:ext cx="1611313" cy="1160463"/>
          </a:xfrm>
          <a:prstGeom prst="round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fontAlgn="auto">
              <a:lnSpc>
                <a:spcPct val="100000"/>
              </a:lnSpc>
              <a:spcBef>
                <a:spcPts val="0"/>
              </a:spcBef>
              <a:spcAft>
                <a:spcPts val="0"/>
              </a:spcAft>
              <a:defRPr/>
            </a:pPr>
            <a:endParaRPr lang="en-US" sz="1800" b="0" dirty="0"/>
          </a:p>
          <a:p>
            <a:pPr algn="ctr" defTabSz="457200" fontAlgn="auto">
              <a:lnSpc>
                <a:spcPct val="100000"/>
              </a:lnSpc>
              <a:spcBef>
                <a:spcPts val="0"/>
              </a:spcBef>
              <a:spcAft>
                <a:spcPts val="0"/>
              </a:spcAft>
              <a:defRPr/>
            </a:pPr>
            <a:endParaRPr sz="1800" b="0"/>
          </a:p>
          <a:p>
            <a:pPr algn="ctr" defTabSz="457200" fontAlgn="auto">
              <a:lnSpc>
                <a:spcPct val="100000"/>
              </a:lnSpc>
              <a:spcBef>
                <a:spcPts val="0"/>
              </a:spcBef>
              <a:spcAft>
                <a:spcPts val="0"/>
              </a:spcAft>
              <a:defRPr/>
            </a:pPr>
            <a:endParaRPr sz="1800" b="0"/>
          </a:p>
          <a:p>
            <a:pPr algn="ctr" defTabSz="457200" fontAlgn="auto">
              <a:lnSpc>
                <a:spcPct val="100000"/>
              </a:lnSpc>
              <a:spcBef>
                <a:spcPts val="0"/>
              </a:spcBef>
              <a:spcAft>
                <a:spcPts val="0"/>
              </a:spcAft>
              <a:defRPr/>
            </a:pPr>
            <a:endParaRPr sz="1800" b="0"/>
          </a:p>
        </p:txBody>
      </p:sp>
      <p:sp>
        <p:nvSpPr>
          <p:cNvPr id="5" name="Rounded Rectangle 4"/>
          <p:cNvSpPr/>
          <p:nvPr/>
        </p:nvSpPr>
        <p:spPr>
          <a:xfrm>
            <a:off x="3644531" y="3904666"/>
            <a:ext cx="1787525" cy="2081213"/>
          </a:xfrm>
          <a:prstGeom prst="round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fontAlgn="auto">
              <a:lnSpc>
                <a:spcPct val="100000"/>
              </a:lnSpc>
              <a:spcBef>
                <a:spcPts val="0"/>
              </a:spcBef>
              <a:spcAft>
                <a:spcPts val="0"/>
              </a:spcAft>
              <a:defRPr/>
            </a:pPr>
            <a:endParaRPr lang="en-US" sz="1800" b="0"/>
          </a:p>
        </p:txBody>
      </p:sp>
      <p:sp>
        <p:nvSpPr>
          <p:cNvPr id="6" name="Rounded Rectangle 5"/>
          <p:cNvSpPr/>
          <p:nvPr/>
        </p:nvSpPr>
        <p:spPr>
          <a:xfrm>
            <a:off x="5621343" y="2780303"/>
            <a:ext cx="1898650" cy="3243263"/>
          </a:xfrm>
          <a:prstGeom prst="round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fontAlgn="auto">
              <a:lnSpc>
                <a:spcPct val="100000"/>
              </a:lnSpc>
              <a:spcBef>
                <a:spcPts val="0"/>
              </a:spcBef>
              <a:spcAft>
                <a:spcPts val="0"/>
              </a:spcAft>
              <a:defRPr/>
            </a:pPr>
            <a:endParaRPr lang="en-US" sz="1800" b="0"/>
          </a:p>
        </p:txBody>
      </p:sp>
      <p:sp>
        <p:nvSpPr>
          <p:cNvPr id="7" name="Rounded Rectangle 6"/>
          <p:cNvSpPr/>
          <p:nvPr/>
        </p:nvSpPr>
        <p:spPr>
          <a:xfrm>
            <a:off x="9769332" y="1604086"/>
            <a:ext cx="1938337" cy="4352925"/>
          </a:xfrm>
          <a:prstGeom prst="round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fontAlgn="auto">
              <a:lnSpc>
                <a:spcPct val="100000"/>
              </a:lnSpc>
              <a:spcBef>
                <a:spcPts val="0"/>
              </a:spcBef>
              <a:spcAft>
                <a:spcPts val="0"/>
              </a:spcAft>
              <a:defRPr/>
            </a:pPr>
            <a:endParaRPr lang="en-US" sz="1800" b="0"/>
          </a:p>
        </p:txBody>
      </p:sp>
      <p:sp>
        <p:nvSpPr>
          <p:cNvPr id="8" name="TextBox 8"/>
          <p:cNvSpPr txBox="1">
            <a:spLocks noChangeArrowheads="1"/>
          </p:cNvSpPr>
          <p:nvPr/>
        </p:nvSpPr>
        <p:spPr bwMode="auto">
          <a:xfrm>
            <a:off x="1870364" y="4339410"/>
            <a:ext cx="19660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eaLnBrk="1" hangingPunct="1">
              <a:lnSpc>
                <a:spcPct val="100000"/>
              </a:lnSpc>
            </a:pPr>
            <a:r>
              <a:rPr lang="en-US" sz="2400" b="1" dirty="0">
                <a:solidFill>
                  <a:srgbClr val="C00000"/>
                </a:solidFill>
                <a:latin typeface="Arial" pitchFamily="34" charset="0"/>
                <a:cs typeface="Arial" pitchFamily="34" charset="0"/>
              </a:rPr>
              <a:t>Agriculture</a:t>
            </a:r>
          </a:p>
        </p:txBody>
      </p:sp>
      <p:sp>
        <p:nvSpPr>
          <p:cNvPr id="9" name="TextBox 9"/>
          <p:cNvSpPr txBox="1">
            <a:spLocks noChangeArrowheads="1"/>
          </p:cNvSpPr>
          <p:nvPr/>
        </p:nvSpPr>
        <p:spPr bwMode="auto">
          <a:xfrm>
            <a:off x="3816217" y="3337130"/>
            <a:ext cx="14441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eaLnBrk="1" hangingPunct="1">
              <a:lnSpc>
                <a:spcPct val="100000"/>
              </a:lnSpc>
            </a:pPr>
            <a:r>
              <a:rPr lang="en-US" sz="2400" b="1" dirty="0">
                <a:solidFill>
                  <a:srgbClr val="C00000"/>
                </a:solidFill>
                <a:latin typeface="Arial" panose="020B0604020202020204" pitchFamily="34" charset="0"/>
                <a:cs typeface="Arial" panose="020B0604020202020204" pitchFamily="34" charset="0"/>
              </a:rPr>
              <a:t>Industry</a:t>
            </a:r>
          </a:p>
        </p:txBody>
      </p:sp>
      <p:sp>
        <p:nvSpPr>
          <p:cNvPr id="10" name="TextBox 10"/>
          <p:cNvSpPr txBox="1">
            <a:spLocks noChangeArrowheads="1"/>
          </p:cNvSpPr>
          <p:nvPr/>
        </p:nvSpPr>
        <p:spPr bwMode="auto">
          <a:xfrm>
            <a:off x="5679881" y="2280367"/>
            <a:ext cx="20553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eaLnBrk="1" hangingPunct="1">
              <a:lnSpc>
                <a:spcPct val="100000"/>
              </a:lnSpc>
            </a:pPr>
            <a:r>
              <a:rPr lang="en-US" sz="2400" b="1" dirty="0">
                <a:solidFill>
                  <a:srgbClr val="C00000"/>
                </a:solidFill>
                <a:latin typeface="Arial" pitchFamily="34" charset="0"/>
                <a:cs typeface="Arial" pitchFamily="34" charset="0"/>
              </a:rPr>
              <a:t>Technology</a:t>
            </a:r>
          </a:p>
        </p:txBody>
      </p:sp>
      <p:sp>
        <p:nvSpPr>
          <p:cNvPr id="11" name="TextBox 11"/>
          <p:cNvSpPr txBox="1">
            <a:spLocks noChangeArrowheads="1"/>
          </p:cNvSpPr>
          <p:nvPr/>
        </p:nvSpPr>
        <p:spPr bwMode="auto">
          <a:xfrm>
            <a:off x="9795056" y="1102267"/>
            <a:ext cx="19992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eaLnBrk="1" hangingPunct="1">
              <a:lnSpc>
                <a:spcPct val="100000"/>
              </a:lnSpc>
            </a:pPr>
            <a:r>
              <a:rPr lang="en-US" sz="2400" b="1" dirty="0">
                <a:solidFill>
                  <a:srgbClr val="C00000"/>
                </a:solidFill>
                <a:latin typeface="Arial" panose="020B0604020202020204" pitchFamily="34" charset="0"/>
                <a:cs typeface="Arial" panose="020B0604020202020204" pitchFamily="34" charset="0"/>
              </a:rPr>
              <a:t>Innovation</a:t>
            </a:r>
          </a:p>
        </p:txBody>
      </p:sp>
      <p:sp>
        <p:nvSpPr>
          <p:cNvPr id="12" name="TextBox 12"/>
          <p:cNvSpPr txBox="1">
            <a:spLocks noChangeArrowheads="1"/>
          </p:cNvSpPr>
          <p:nvPr/>
        </p:nvSpPr>
        <p:spPr bwMode="auto">
          <a:xfrm>
            <a:off x="1870364" y="4870659"/>
            <a:ext cx="16510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eaLnBrk="1" hangingPunct="1">
              <a:lnSpc>
                <a:spcPct val="100000"/>
              </a:lnSpc>
              <a:buFont typeface="Arial" charset="0"/>
              <a:buChar char="•"/>
            </a:pPr>
            <a:r>
              <a:rPr lang="en-US" sz="1600" b="0" dirty="0">
                <a:solidFill>
                  <a:schemeClr val="bg1"/>
                </a:solidFill>
                <a:latin typeface="Calibri" pitchFamily="34" charset="0"/>
              </a:rPr>
              <a:t> Non-</a:t>
            </a:r>
          </a:p>
          <a:p>
            <a:pPr algn="l" eaLnBrk="1" hangingPunct="1">
              <a:lnSpc>
                <a:spcPct val="100000"/>
              </a:lnSpc>
              <a:buFont typeface="Arial" charset="0"/>
              <a:buNone/>
            </a:pPr>
            <a:r>
              <a:rPr lang="en-US" sz="1600" b="0" dirty="0">
                <a:solidFill>
                  <a:schemeClr val="bg1"/>
                </a:solidFill>
                <a:latin typeface="Calibri" pitchFamily="34" charset="0"/>
              </a:rPr>
              <a:t>  Compulsory</a:t>
            </a:r>
          </a:p>
          <a:p>
            <a:pPr algn="l" eaLnBrk="1" hangingPunct="1">
              <a:lnSpc>
                <a:spcPct val="100000"/>
              </a:lnSpc>
              <a:buFont typeface="Arial" charset="0"/>
              <a:buChar char="•"/>
            </a:pPr>
            <a:r>
              <a:rPr lang="en-US" sz="1600" b="0" dirty="0">
                <a:solidFill>
                  <a:schemeClr val="bg1"/>
                </a:solidFill>
                <a:latin typeface="Calibri" pitchFamily="34" charset="0"/>
              </a:rPr>
              <a:t>Reading/Writing </a:t>
            </a:r>
          </a:p>
          <a:p>
            <a:pPr algn="l" eaLnBrk="1" hangingPunct="1">
              <a:lnSpc>
                <a:spcPct val="100000"/>
              </a:lnSpc>
              <a:buFont typeface="Arial" charset="0"/>
              <a:buNone/>
            </a:pPr>
            <a:r>
              <a:rPr lang="en-US" sz="1600" b="0" dirty="0">
                <a:solidFill>
                  <a:schemeClr val="bg1"/>
                </a:solidFill>
                <a:latin typeface="Calibri" pitchFamily="34" charset="0"/>
              </a:rPr>
              <a:t>  /Arithmetic</a:t>
            </a:r>
          </a:p>
        </p:txBody>
      </p:sp>
      <p:sp>
        <p:nvSpPr>
          <p:cNvPr id="13" name="TextBox 13"/>
          <p:cNvSpPr txBox="1">
            <a:spLocks noChangeArrowheads="1"/>
          </p:cNvSpPr>
          <p:nvPr/>
        </p:nvSpPr>
        <p:spPr bwMode="auto">
          <a:xfrm>
            <a:off x="3673314" y="4043572"/>
            <a:ext cx="1843087" cy="180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eaLnBrk="1" hangingPunct="1">
              <a:lnSpc>
                <a:spcPct val="100000"/>
              </a:lnSpc>
              <a:buFont typeface="Arial" charset="0"/>
              <a:buChar char="•"/>
            </a:pPr>
            <a:r>
              <a:rPr lang="en-US" sz="1600" b="0" dirty="0">
                <a:solidFill>
                  <a:schemeClr val="bg1"/>
                </a:solidFill>
                <a:latin typeface="Calibri" pitchFamily="34" charset="0"/>
              </a:rPr>
              <a:t> Compulsory</a:t>
            </a:r>
          </a:p>
          <a:p>
            <a:pPr algn="l" eaLnBrk="1" hangingPunct="1">
              <a:lnSpc>
                <a:spcPct val="100000"/>
              </a:lnSpc>
              <a:buFont typeface="Arial" charset="0"/>
              <a:buChar char="•"/>
            </a:pPr>
            <a:r>
              <a:rPr lang="en-US" sz="1600" b="0" dirty="0">
                <a:solidFill>
                  <a:schemeClr val="bg1"/>
                </a:solidFill>
                <a:latin typeface="Calibri" pitchFamily="34" charset="0"/>
              </a:rPr>
              <a:t> High School</a:t>
            </a:r>
          </a:p>
          <a:p>
            <a:pPr algn="l" eaLnBrk="1" hangingPunct="1">
              <a:lnSpc>
                <a:spcPct val="100000"/>
              </a:lnSpc>
              <a:buFont typeface="Arial" charset="0"/>
              <a:buChar char="•"/>
            </a:pPr>
            <a:r>
              <a:rPr lang="en-US" sz="1600" b="0" dirty="0">
                <a:solidFill>
                  <a:schemeClr val="bg1"/>
                </a:solidFill>
                <a:latin typeface="Calibri" pitchFamily="34" charset="0"/>
              </a:rPr>
              <a:t> Vocational </a:t>
            </a:r>
          </a:p>
          <a:p>
            <a:pPr algn="l" eaLnBrk="1" hangingPunct="1">
              <a:lnSpc>
                <a:spcPct val="100000"/>
              </a:lnSpc>
              <a:buFont typeface="Arial" charset="0"/>
              <a:buNone/>
            </a:pPr>
            <a:r>
              <a:rPr lang="en-US" sz="1600" b="0" dirty="0">
                <a:solidFill>
                  <a:schemeClr val="bg1"/>
                </a:solidFill>
                <a:latin typeface="Calibri" pitchFamily="34" charset="0"/>
              </a:rPr>
              <a:t>  Programs</a:t>
            </a:r>
          </a:p>
          <a:p>
            <a:pPr algn="l" eaLnBrk="1" hangingPunct="1">
              <a:lnSpc>
                <a:spcPct val="100000"/>
              </a:lnSpc>
              <a:buFont typeface="Arial" charset="0"/>
              <a:buChar char="•"/>
            </a:pPr>
            <a:r>
              <a:rPr lang="en-US" sz="1600" b="0" dirty="0">
                <a:solidFill>
                  <a:schemeClr val="bg1"/>
                </a:solidFill>
                <a:latin typeface="Calibri" pitchFamily="34" charset="0"/>
              </a:rPr>
              <a:t> Women’s Entry</a:t>
            </a:r>
          </a:p>
          <a:p>
            <a:pPr algn="l" eaLnBrk="1" hangingPunct="1">
              <a:lnSpc>
                <a:spcPct val="100000"/>
              </a:lnSpc>
              <a:buFont typeface="Arial" charset="0"/>
              <a:buNone/>
            </a:pPr>
            <a:r>
              <a:rPr lang="en-US" sz="1600" b="0" dirty="0">
                <a:solidFill>
                  <a:schemeClr val="bg1"/>
                </a:solidFill>
                <a:latin typeface="Calibri" pitchFamily="34" charset="0"/>
              </a:rPr>
              <a:t>  into professions</a:t>
            </a:r>
          </a:p>
          <a:p>
            <a:pPr algn="l" eaLnBrk="1" hangingPunct="1">
              <a:lnSpc>
                <a:spcPct val="100000"/>
              </a:lnSpc>
              <a:buFont typeface="Arial" charset="0"/>
              <a:buChar char="•"/>
            </a:pPr>
            <a:r>
              <a:rPr lang="en-US" sz="1600" b="0" dirty="0">
                <a:solidFill>
                  <a:schemeClr val="bg1"/>
                </a:solidFill>
                <a:latin typeface="Calibri" pitchFamily="34" charset="0"/>
              </a:rPr>
              <a:t> New Immigrants</a:t>
            </a:r>
          </a:p>
        </p:txBody>
      </p:sp>
      <p:sp>
        <p:nvSpPr>
          <p:cNvPr id="14" name="TextBox 15"/>
          <p:cNvSpPr txBox="1">
            <a:spLocks noChangeArrowheads="1"/>
          </p:cNvSpPr>
          <p:nvPr/>
        </p:nvSpPr>
        <p:spPr bwMode="auto">
          <a:xfrm>
            <a:off x="5679881" y="3031822"/>
            <a:ext cx="2035175" cy="28007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eaLnBrk="1" hangingPunct="1">
              <a:lnSpc>
                <a:spcPct val="100000"/>
              </a:lnSpc>
              <a:buFont typeface="Arial" charset="0"/>
              <a:buChar char="•"/>
            </a:pPr>
            <a:r>
              <a:rPr lang="en-US" sz="1600" b="0" dirty="0">
                <a:solidFill>
                  <a:schemeClr val="bg1"/>
                </a:solidFill>
                <a:latin typeface="Calibri" pitchFamily="34" charset="0"/>
              </a:rPr>
              <a:t> Baby Boom/School</a:t>
            </a:r>
          </a:p>
          <a:p>
            <a:pPr algn="l" eaLnBrk="1" hangingPunct="1">
              <a:lnSpc>
                <a:spcPct val="100000"/>
              </a:lnSpc>
              <a:buFont typeface="Arial" charset="0"/>
              <a:buNone/>
            </a:pPr>
            <a:r>
              <a:rPr lang="en-US" sz="1600" b="0" dirty="0">
                <a:solidFill>
                  <a:schemeClr val="bg1"/>
                </a:solidFill>
                <a:latin typeface="Calibri" pitchFamily="34" charset="0"/>
              </a:rPr>
              <a:t>  Building Explosion</a:t>
            </a:r>
          </a:p>
          <a:p>
            <a:pPr algn="l" eaLnBrk="1" hangingPunct="1">
              <a:lnSpc>
                <a:spcPct val="100000"/>
              </a:lnSpc>
              <a:buFont typeface="Arial" charset="0"/>
              <a:buChar char="•"/>
            </a:pPr>
            <a:r>
              <a:rPr lang="en-US" sz="1600" b="0" dirty="0">
                <a:solidFill>
                  <a:schemeClr val="bg1"/>
                </a:solidFill>
                <a:latin typeface="Calibri" pitchFamily="34" charset="0"/>
              </a:rPr>
              <a:t> Sputnik/ ‘New’</a:t>
            </a:r>
          </a:p>
          <a:p>
            <a:pPr algn="l" eaLnBrk="1" hangingPunct="1">
              <a:lnSpc>
                <a:spcPct val="100000"/>
              </a:lnSpc>
              <a:buFont typeface="Arial" charset="0"/>
              <a:buNone/>
            </a:pPr>
            <a:r>
              <a:rPr lang="en-US" sz="1600" b="0" dirty="0">
                <a:solidFill>
                  <a:schemeClr val="bg1"/>
                </a:solidFill>
                <a:latin typeface="Calibri" pitchFamily="34" charset="0"/>
              </a:rPr>
              <a:t>  Math and Science</a:t>
            </a:r>
          </a:p>
          <a:p>
            <a:pPr algn="l" eaLnBrk="1" hangingPunct="1">
              <a:lnSpc>
                <a:spcPct val="100000"/>
              </a:lnSpc>
              <a:buFont typeface="Arial" charset="0"/>
              <a:buChar char="•"/>
            </a:pPr>
            <a:r>
              <a:rPr lang="en-US" sz="1600" b="0" dirty="0">
                <a:solidFill>
                  <a:schemeClr val="bg1"/>
                </a:solidFill>
                <a:latin typeface="Calibri" pitchFamily="34" charset="0"/>
              </a:rPr>
              <a:t> Civil Rights</a:t>
            </a:r>
          </a:p>
          <a:p>
            <a:pPr algn="l" eaLnBrk="1" hangingPunct="1">
              <a:lnSpc>
                <a:spcPct val="100000"/>
              </a:lnSpc>
              <a:buFont typeface="Arial" charset="0"/>
              <a:buChar char="•"/>
            </a:pPr>
            <a:r>
              <a:rPr lang="en-US" sz="1600" b="0" dirty="0">
                <a:solidFill>
                  <a:schemeClr val="bg1"/>
                </a:solidFill>
                <a:latin typeface="Calibri" pitchFamily="34" charset="0"/>
              </a:rPr>
              <a:t> Open Classrooms/</a:t>
            </a:r>
          </a:p>
          <a:p>
            <a:pPr algn="l" eaLnBrk="1" hangingPunct="1">
              <a:lnSpc>
                <a:spcPct val="100000"/>
              </a:lnSpc>
              <a:buFont typeface="Arial" charset="0"/>
              <a:buNone/>
            </a:pPr>
            <a:r>
              <a:rPr lang="en-US" sz="1600" b="0" dirty="0">
                <a:solidFill>
                  <a:schemeClr val="bg1"/>
                </a:solidFill>
                <a:latin typeface="Calibri" pitchFamily="34" charset="0"/>
              </a:rPr>
              <a:t>  Student </a:t>
            </a:r>
          </a:p>
          <a:p>
            <a:pPr algn="l" eaLnBrk="1" hangingPunct="1">
              <a:lnSpc>
                <a:spcPct val="100000"/>
              </a:lnSpc>
              <a:buFont typeface="Arial" charset="0"/>
              <a:buNone/>
            </a:pPr>
            <a:r>
              <a:rPr lang="en-US" sz="1600" b="0" dirty="0">
                <a:solidFill>
                  <a:schemeClr val="bg1"/>
                </a:solidFill>
                <a:latin typeface="Calibri" pitchFamily="34" charset="0"/>
              </a:rPr>
              <a:t>  Empowerment</a:t>
            </a:r>
          </a:p>
          <a:p>
            <a:pPr algn="l" eaLnBrk="1" hangingPunct="1">
              <a:lnSpc>
                <a:spcPct val="100000"/>
              </a:lnSpc>
              <a:buFont typeface="Arial" charset="0"/>
              <a:buChar char="•"/>
            </a:pPr>
            <a:r>
              <a:rPr lang="en-US" sz="1600" b="0" dirty="0">
                <a:solidFill>
                  <a:schemeClr val="bg1"/>
                </a:solidFill>
                <a:latin typeface="Calibri" pitchFamily="34" charset="0"/>
              </a:rPr>
              <a:t> Title IX</a:t>
            </a:r>
          </a:p>
          <a:p>
            <a:pPr algn="l" eaLnBrk="1" hangingPunct="1">
              <a:lnSpc>
                <a:spcPct val="100000"/>
              </a:lnSpc>
              <a:buFont typeface="Arial" charset="0"/>
              <a:buChar char="•"/>
            </a:pPr>
            <a:r>
              <a:rPr lang="en-US" sz="1600" b="0" dirty="0">
                <a:solidFill>
                  <a:schemeClr val="bg1"/>
                </a:solidFill>
                <a:latin typeface="Calibri" pitchFamily="34" charset="0"/>
              </a:rPr>
              <a:t> Special Education</a:t>
            </a:r>
          </a:p>
          <a:p>
            <a:pPr algn="l" eaLnBrk="1" hangingPunct="1">
              <a:lnSpc>
                <a:spcPct val="100000"/>
              </a:lnSpc>
              <a:buFont typeface="Arial" charset="0"/>
              <a:buChar char="•"/>
            </a:pPr>
            <a:endParaRPr lang="en-US" sz="1600" b="0" dirty="0">
              <a:solidFill>
                <a:schemeClr val="bg1"/>
              </a:solidFill>
              <a:latin typeface="Calibri" pitchFamily="34" charset="0"/>
            </a:endParaRPr>
          </a:p>
        </p:txBody>
      </p:sp>
      <p:sp>
        <p:nvSpPr>
          <p:cNvPr id="15" name="TextBox 16"/>
          <p:cNvSpPr txBox="1">
            <a:spLocks noChangeArrowheads="1"/>
          </p:cNvSpPr>
          <p:nvPr/>
        </p:nvSpPr>
        <p:spPr bwMode="auto">
          <a:xfrm>
            <a:off x="9825507" y="1778709"/>
            <a:ext cx="1938337" cy="37856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eaLnBrk="1" hangingPunct="1">
              <a:lnSpc>
                <a:spcPct val="100000"/>
              </a:lnSpc>
              <a:buFont typeface="Arial" charset="0"/>
              <a:buChar char="•"/>
            </a:pPr>
            <a:r>
              <a:rPr lang="en-US" sz="1600" b="0" dirty="0" smtClean="0">
                <a:solidFill>
                  <a:schemeClr val="bg1"/>
                </a:solidFill>
                <a:latin typeface="Calibri" pitchFamily="34" charset="0"/>
              </a:rPr>
              <a:t>No </a:t>
            </a:r>
            <a:r>
              <a:rPr lang="en-US" sz="1600" b="0" dirty="0">
                <a:solidFill>
                  <a:schemeClr val="bg1"/>
                </a:solidFill>
                <a:latin typeface="Calibri" pitchFamily="34" charset="0"/>
              </a:rPr>
              <a:t>Child Left</a:t>
            </a:r>
          </a:p>
          <a:p>
            <a:pPr algn="l" eaLnBrk="1" hangingPunct="1">
              <a:lnSpc>
                <a:spcPct val="100000"/>
              </a:lnSpc>
              <a:buFont typeface="Arial" charset="0"/>
              <a:buNone/>
            </a:pPr>
            <a:r>
              <a:rPr lang="en-US" sz="1600" b="0" dirty="0">
                <a:solidFill>
                  <a:schemeClr val="bg1"/>
                </a:solidFill>
                <a:latin typeface="Calibri" pitchFamily="34" charset="0"/>
              </a:rPr>
              <a:t>  Behind</a:t>
            </a:r>
          </a:p>
          <a:p>
            <a:pPr algn="l" eaLnBrk="1" hangingPunct="1">
              <a:lnSpc>
                <a:spcPct val="100000"/>
              </a:lnSpc>
              <a:buFont typeface="Arial" charset="0"/>
              <a:buChar char="•"/>
            </a:pPr>
            <a:r>
              <a:rPr lang="en-US" sz="1600" b="0" dirty="0">
                <a:solidFill>
                  <a:schemeClr val="bg1"/>
                </a:solidFill>
                <a:latin typeface="Calibri" pitchFamily="34" charset="0"/>
              </a:rPr>
              <a:t> Accountability</a:t>
            </a:r>
          </a:p>
          <a:p>
            <a:pPr algn="l" eaLnBrk="1" hangingPunct="1">
              <a:lnSpc>
                <a:spcPct val="100000"/>
              </a:lnSpc>
              <a:buFont typeface="Arial" charset="0"/>
              <a:buChar char="•"/>
            </a:pPr>
            <a:r>
              <a:rPr lang="en-US" sz="1600" b="0" dirty="0">
                <a:solidFill>
                  <a:schemeClr val="bg1"/>
                </a:solidFill>
                <a:latin typeface="Calibri" pitchFamily="34" charset="0"/>
              </a:rPr>
              <a:t> National Standards</a:t>
            </a:r>
          </a:p>
          <a:p>
            <a:pPr algn="l" eaLnBrk="1" hangingPunct="1">
              <a:lnSpc>
                <a:spcPct val="100000"/>
              </a:lnSpc>
              <a:buFont typeface="Arial" charset="0"/>
              <a:buChar char="•"/>
            </a:pPr>
            <a:r>
              <a:rPr lang="en-US" sz="1600" b="0" dirty="0">
                <a:solidFill>
                  <a:schemeClr val="bg1"/>
                </a:solidFill>
                <a:latin typeface="Calibri" pitchFamily="34" charset="0"/>
              </a:rPr>
              <a:t> Instructional </a:t>
            </a:r>
          </a:p>
          <a:p>
            <a:pPr algn="l" eaLnBrk="1" hangingPunct="1">
              <a:lnSpc>
                <a:spcPct val="100000"/>
              </a:lnSpc>
              <a:buFont typeface="Arial" charset="0"/>
              <a:buNone/>
            </a:pPr>
            <a:r>
              <a:rPr lang="en-US" sz="1600" b="0" dirty="0">
                <a:solidFill>
                  <a:schemeClr val="bg1"/>
                </a:solidFill>
                <a:latin typeface="Calibri" pitchFamily="34" charset="0"/>
              </a:rPr>
              <a:t>  Technology</a:t>
            </a:r>
          </a:p>
          <a:p>
            <a:pPr algn="l" eaLnBrk="1" hangingPunct="1">
              <a:lnSpc>
                <a:spcPct val="100000"/>
              </a:lnSpc>
              <a:buFont typeface="Arial" charset="0"/>
              <a:buChar char="•"/>
            </a:pPr>
            <a:r>
              <a:rPr lang="en-US" sz="1600" b="0" dirty="0">
                <a:solidFill>
                  <a:schemeClr val="bg1"/>
                </a:solidFill>
                <a:latin typeface="Calibri" pitchFamily="34" charset="0"/>
              </a:rPr>
              <a:t> New Immigrants</a:t>
            </a:r>
          </a:p>
          <a:p>
            <a:pPr algn="l" eaLnBrk="1" hangingPunct="1">
              <a:lnSpc>
                <a:spcPct val="100000"/>
              </a:lnSpc>
              <a:buFont typeface="Arial" charset="0"/>
              <a:buChar char="•"/>
            </a:pPr>
            <a:r>
              <a:rPr lang="en-US" sz="1600" b="0" dirty="0">
                <a:solidFill>
                  <a:schemeClr val="bg1"/>
                </a:solidFill>
                <a:latin typeface="Calibri" pitchFamily="34" charset="0"/>
              </a:rPr>
              <a:t> The World is Flat-</a:t>
            </a:r>
          </a:p>
          <a:p>
            <a:pPr algn="l" eaLnBrk="1" hangingPunct="1">
              <a:lnSpc>
                <a:spcPct val="100000"/>
              </a:lnSpc>
              <a:buFont typeface="Arial" charset="0"/>
              <a:buNone/>
            </a:pPr>
            <a:r>
              <a:rPr lang="en-US" sz="1600" b="0" dirty="0">
                <a:solidFill>
                  <a:schemeClr val="bg1"/>
                </a:solidFill>
                <a:latin typeface="Calibri" pitchFamily="34" charset="0"/>
              </a:rPr>
              <a:t>   STEM </a:t>
            </a:r>
            <a:r>
              <a:rPr lang="en-US" sz="1600" b="0" dirty="0" err="1">
                <a:solidFill>
                  <a:schemeClr val="bg1"/>
                </a:solidFill>
                <a:latin typeface="Calibri" pitchFamily="34" charset="0"/>
              </a:rPr>
              <a:t>vs</a:t>
            </a:r>
            <a:r>
              <a:rPr lang="en-US" sz="1600" b="0" dirty="0">
                <a:solidFill>
                  <a:schemeClr val="bg1"/>
                </a:solidFill>
                <a:latin typeface="Calibri" pitchFamily="34" charset="0"/>
              </a:rPr>
              <a:t> Arts </a:t>
            </a:r>
            <a:r>
              <a:rPr lang="en-US" sz="1600" b="0" dirty="0" err="1">
                <a:solidFill>
                  <a:schemeClr val="bg1"/>
                </a:solidFill>
                <a:latin typeface="Calibri" pitchFamily="34" charset="0"/>
              </a:rPr>
              <a:t>vs</a:t>
            </a:r>
            <a:endParaRPr lang="en-US" sz="1600" b="0" dirty="0">
              <a:solidFill>
                <a:schemeClr val="bg1"/>
              </a:solidFill>
              <a:latin typeface="Calibri" pitchFamily="34" charset="0"/>
            </a:endParaRPr>
          </a:p>
          <a:p>
            <a:pPr algn="l" eaLnBrk="1" hangingPunct="1">
              <a:lnSpc>
                <a:spcPct val="100000"/>
              </a:lnSpc>
              <a:buFont typeface="Arial" charset="0"/>
              <a:buNone/>
            </a:pPr>
            <a:r>
              <a:rPr lang="en-US" sz="1600" b="0" dirty="0">
                <a:solidFill>
                  <a:schemeClr val="bg1"/>
                </a:solidFill>
                <a:latin typeface="Calibri" pitchFamily="34" charset="0"/>
              </a:rPr>
              <a:t>   </a:t>
            </a:r>
            <a:r>
              <a:rPr lang="en-US" sz="1600" b="0" dirty="0" smtClean="0">
                <a:solidFill>
                  <a:schemeClr val="bg1"/>
                </a:solidFill>
                <a:latin typeface="Calibri" pitchFamily="34" charset="0"/>
              </a:rPr>
              <a:t>Invention</a:t>
            </a:r>
          </a:p>
          <a:p>
            <a:pPr marL="285750" indent="-285750" algn="l" eaLnBrk="1" hangingPunct="1">
              <a:lnSpc>
                <a:spcPct val="100000"/>
              </a:lnSpc>
              <a:buFont typeface="Arial" pitchFamily="34" charset="0"/>
              <a:buChar char="•"/>
            </a:pPr>
            <a:r>
              <a:rPr lang="en-US" sz="1600" dirty="0" smtClean="0">
                <a:solidFill>
                  <a:schemeClr val="bg1"/>
                </a:solidFill>
                <a:latin typeface="Calibri" pitchFamily="34" charset="0"/>
              </a:rPr>
              <a:t>Technology (Information Freeway)</a:t>
            </a:r>
            <a:endParaRPr lang="en-US" sz="1600" b="0" dirty="0">
              <a:solidFill>
                <a:schemeClr val="bg1"/>
              </a:solidFill>
              <a:latin typeface="Calibri" pitchFamily="34" charset="0"/>
            </a:endParaRPr>
          </a:p>
          <a:p>
            <a:pPr>
              <a:buFont typeface="Arial" charset="0"/>
              <a:buChar char="•"/>
            </a:pPr>
            <a:r>
              <a:rPr lang="en-US" sz="1600" dirty="0">
                <a:solidFill>
                  <a:schemeClr val="bg1"/>
                </a:solidFill>
                <a:latin typeface="Calibri" pitchFamily="34" charset="0"/>
              </a:rPr>
              <a:t> New Immigrants</a:t>
            </a:r>
          </a:p>
          <a:p>
            <a:pPr algn="l" eaLnBrk="1" hangingPunct="1">
              <a:lnSpc>
                <a:spcPct val="100000"/>
              </a:lnSpc>
              <a:buFont typeface="Arial" charset="0"/>
              <a:buChar char="•"/>
            </a:pPr>
            <a:endParaRPr lang="en-US" sz="1600" b="0" dirty="0">
              <a:solidFill>
                <a:schemeClr val="bg1"/>
              </a:solidFill>
              <a:latin typeface="Calibri" pitchFamily="34" charset="0"/>
            </a:endParaRPr>
          </a:p>
        </p:txBody>
      </p:sp>
      <p:sp>
        <p:nvSpPr>
          <p:cNvPr id="16" name="TextBox 17"/>
          <p:cNvSpPr txBox="1">
            <a:spLocks noChangeArrowheads="1"/>
          </p:cNvSpPr>
          <p:nvPr/>
        </p:nvSpPr>
        <p:spPr bwMode="auto">
          <a:xfrm>
            <a:off x="1647034" y="1488055"/>
            <a:ext cx="40005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eaLnBrk="1" hangingPunct="1">
              <a:lnSpc>
                <a:spcPct val="100000"/>
              </a:lnSpc>
            </a:pPr>
            <a:r>
              <a:rPr lang="en-US" sz="2400" b="0" i="1" dirty="0">
                <a:solidFill>
                  <a:schemeClr val="tx1"/>
                </a:solidFill>
                <a:latin typeface="Calibri" pitchFamily="34" charset="0"/>
              </a:rPr>
              <a:t>“At no time in history have schools been asked to prepare students for as many careers that do not yet exist!”</a:t>
            </a:r>
          </a:p>
        </p:txBody>
      </p:sp>
      <p:sp>
        <p:nvSpPr>
          <p:cNvPr id="17" name="Curved Down Arrow 16"/>
          <p:cNvSpPr>
            <a:spLocks noChangeArrowheads="1"/>
          </p:cNvSpPr>
          <p:nvPr/>
        </p:nvSpPr>
        <p:spPr bwMode="auto">
          <a:xfrm rot="332047">
            <a:off x="5430699" y="1126902"/>
            <a:ext cx="4559036" cy="780593"/>
          </a:xfrm>
          <a:prstGeom prst="curvedDownArrow">
            <a:avLst>
              <a:gd name="adj1" fmla="val 42155"/>
              <a:gd name="adj2" fmla="val 65217"/>
              <a:gd name="adj3" fmla="val 46138"/>
            </a:avLst>
          </a:prstGeom>
          <a:solidFill>
            <a:srgbClr val="92D050"/>
          </a:solidFill>
          <a:ln w="9525" algn="ctr">
            <a:solidFill>
              <a:srgbClr val="92D050"/>
            </a:solidFill>
            <a:miter lim="800000"/>
            <a:headEnd/>
            <a:tailEnd/>
          </a:ln>
          <a:effectLst>
            <a:outerShdw blurRad="40000" dist="23000" dir="5400000" rotWithShape="0">
              <a:srgbClr val="000000">
                <a:alpha val="34999"/>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fontAlgn="auto">
              <a:lnSpc>
                <a:spcPct val="100000"/>
              </a:lnSpc>
              <a:spcBef>
                <a:spcPts val="0"/>
              </a:spcBef>
              <a:spcAft>
                <a:spcPts val="0"/>
              </a:spcAft>
              <a:defRPr/>
            </a:pPr>
            <a:endParaRPr lang="en-US" sz="1800" b="0">
              <a:solidFill>
                <a:srgbClr val="FF0000"/>
              </a:solidFill>
              <a:latin typeface="+mn-lt"/>
            </a:endParaRPr>
          </a:p>
        </p:txBody>
      </p:sp>
      <p:sp>
        <p:nvSpPr>
          <p:cNvPr id="18" name="TextBox 1"/>
          <p:cNvSpPr txBox="1"/>
          <p:nvPr/>
        </p:nvSpPr>
        <p:spPr>
          <a:xfrm>
            <a:off x="1760561" y="185615"/>
            <a:ext cx="10249469" cy="144655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b="1"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History of Education:  A Journey Through Time</a:t>
            </a:r>
            <a:endParaRPr lang="en-US" sz="4400" b="1" dirty="0">
              <a:solidFill>
                <a:srgbClr val="FF0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2" name="TextBox 1"/>
          <p:cNvSpPr txBox="1"/>
          <p:nvPr/>
        </p:nvSpPr>
        <p:spPr>
          <a:xfrm>
            <a:off x="2079256" y="6136588"/>
            <a:ext cx="1594058" cy="307777"/>
          </a:xfrm>
          <a:prstGeom prst="rect">
            <a:avLst/>
          </a:prstGeom>
          <a:noFill/>
        </p:spPr>
        <p:txBody>
          <a:bodyPr wrap="square" rtlCol="0">
            <a:spAutoFit/>
          </a:bodyPr>
          <a:lstStyle/>
          <a:p>
            <a:r>
              <a:rPr lang="en-US" sz="1400" b="1" dirty="0" smtClean="0">
                <a:latin typeface="Arial" pitchFamily="34" charset="0"/>
                <a:cs typeface="Arial" pitchFamily="34" charset="0"/>
              </a:rPr>
              <a:t>1700-L1800</a:t>
            </a:r>
            <a:endParaRPr lang="en-US" sz="1400" b="1" dirty="0">
              <a:latin typeface="Arial" pitchFamily="34" charset="0"/>
              <a:cs typeface="Arial" pitchFamily="34" charset="0"/>
            </a:endParaRPr>
          </a:p>
        </p:txBody>
      </p:sp>
      <p:sp>
        <p:nvSpPr>
          <p:cNvPr id="19" name="TextBox 18"/>
          <p:cNvSpPr txBox="1"/>
          <p:nvPr/>
        </p:nvSpPr>
        <p:spPr>
          <a:xfrm>
            <a:off x="3837998" y="6136589"/>
            <a:ext cx="1594058" cy="307777"/>
          </a:xfrm>
          <a:prstGeom prst="rect">
            <a:avLst/>
          </a:prstGeom>
          <a:noFill/>
        </p:spPr>
        <p:txBody>
          <a:bodyPr wrap="square" rtlCol="0">
            <a:spAutoFit/>
          </a:bodyPr>
          <a:lstStyle/>
          <a:p>
            <a:r>
              <a:rPr lang="en-US" sz="1400" b="1" dirty="0" smtClean="0">
                <a:latin typeface="Arial" pitchFamily="34" charset="0"/>
                <a:cs typeface="Arial" pitchFamily="34" charset="0"/>
              </a:rPr>
              <a:t>L1800-M1900</a:t>
            </a:r>
            <a:endParaRPr lang="en-US" sz="1400" b="1" dirty="0">
              <a:latin typeface="Arial" pitchFamily="34" charset="0"/>
              <a:cs typeface="Arial" pitchFamily="34" charset="0"/>
            </a:endParaRPr>
          </a:p>
        </p:txBody>
      </p:sp>
      <p:sp>
        <p:nvSpPr>
          <p:cNvPr id="21" name="TextBox 20"/>
          <p:cNvSpPr txBox="1"/>
          <p:nvPr/>
        </p:nvSpPr>
        <p:spPr>
          <a:xfrm>
            <a:off x="5925935" y="6154395"/>
            <a:ext cx="1594058" cy="307777"/>
          </a:xfrm>
          <a:prstGeom prst="rect">
            <a:avLst/>
          </a:prstGeom>
          <a:noFill/>
        </p:spPr>
        <p:txBody>
          <a:bodyPr wrap="square" rtlCol="0">
            <a:spAutoFit/>
          </a:bodyPr>
          <a:lstStyle/>
          <a:p>
            <a:r>
              <a:rPr lang="en-US" sz="1400" b="1" dirty="0" smtClean="0">
                <a:latin typeface="Arial" pitchFamily="34" charset="0"/>
                <a:cs typeface="Arial" pitchFamily="34" charset="0"/>
              </a:rPr>
              <a:t>M1900-M/L1900</a:t>
            </a:r>
            <a:endParaRPr lang="en-US" sz="1400" b="1" dirty="0">
              <a:latin typeface="Arial" pitchFamily="34" charset="0"/>
              <a:cs typeface="Arial" pitchFamily="34" charset="0"/>
            </a:endParaRPr>
          </a:p>
        </p:txBody>
      </p:sp>
      <p:sp>
        <p:nvSpPr>
          <p:cNvPr id="22" name="TextBox 21"/>
          <p:cNvSpPr txBox="1"/>
          <p:nvPr/>
        </p:nvSpPr>
        <p:spPr>
          <a:xfrm>
            <a:off x="7839572" y="6135613"/>
            <a:ext cx="1594058" cy="307777"/>
          </a:xfrm>
          <a:prstGeom prst="rect">
            <a:avLst/>
          </a:prstGeom>
          <a:noFill/>
        </p:spPr>
        <p:txBody>
          <a:bodyPr wrap="square" rtlCol="0">
            <a:spAutoFit/>
          </a:bodyPr>
          <a:lstStyle/>
          <a:p>
            <a:r>
              <a:rPr lang="en-US" sz="1400" b="1" dirty="0" smtClean="0">
                <a:latin typeface="Arial" pitchFamily="34" charset="0"/>
                <a:cs typeface="Arial" pitchFamily="34" charset="0"/>
              </a:rPr>
              <a:t>L1900-2000</a:t>
            </a:r>
            <a:endParaRPr lang="en-US" sz="1400" b="1" dirty="0">
              <a:latin typeface="Arial" pitchFamily="34" charset="0"/>
              <a:cs typeface="Arial" pitchFamily="34" charset="0"/>
            </a:endParaRPr>
          </a:p>
        </p:txBody>
      </p:sp>
      <p:sp>
        <p:nvSpPr>
          <p:cNvPr id="23" name="Rounded Rectangle 22"/>
          <p:cNvSpPr/>
          <p:nvPr/>
        </p:nvSpPr>
        <p:spPr>
          <a:xfrm>
            <a:off x="7687276" y="2338136"/>
            <a:ext cx="1898650" cy="3642619"/>
          </a:xfrm>
          <a:prstGeom prst="round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fontAlgn="auto">
              <a:lnSpc>
                <a:spcPct val="100000"/>
              </a:lnSpc>
              <a:spcBef>
                <a:spcPts val="0"/>
              </a:spcBef>
              <a:spcAft>
                <a:spcPts val="0"/>
              </a:spcAft>
              <a:defRPr/>
            </a:pPr>
            <a:endParaRPr lang="en-US" sz="1800" b="0"/>
          </a:p>
        </p:txBody>
      </p:sp>
      <p:sp>
        <p:nvSpPr>
          <p:cNvPr id="3" name="TextBox 2"/>
          <p:cNvSpPr txBox="1"/>
          <p:nvPr/>
        </p:nvSpPr>
        <p:spPr>
          <a:xfrm>
            <a:off x="7785490" y="2343260"/>
            <a:ext cx="1648140" cy="3816429"/>
          </a:xfrm>
          <a:prstGeom prst="rect">
            <a:avLst/>
          </a:prstGeom>
          <a:noFill/>
        </p:spPr>
        <p:txBody>
          <a:bodyPr wrap="square" rtlCol="0">
            <a:spAutoFit/>
          </a:bodyPr>
          <a:lstStyle/>
          <a:p>
            <a:pPr marL="285750" indent="-285750">
              <a:buFont typeface="Arial" pitchFamily="34" charset="0"/>
              <a:buChar char="•"/>
            </a:pPr>
            <a:r>
              <a:rPr lang="en-US" sz="1600" dirty="0">
                <a:solidFill>
                  <a:schemeClr val="bg1"/>
                </a:solidFill>
                <a:latin typeface="Calibri" pitchFamily="34" charset="0"/>
              </a:rPr>
              <a:t>Nation at Risk </a:t>
            </a:r>
            <a:r>
              <a:rPr lang="en-US" sz="1600" dirty="0" smtClean="0">
                <a:solidFill>
                  <a:schemeClr val="bg1"/>
                </a:solidFill>
                <a:latin typeface="Calibri" pitchFamily="34" charset="0"/>
              </a:rPr>
              <a:t> </a:t>
            </a:r>
          </a:p>
          <a:p>
            <a:pPr marL="285750" indent="-285750">
              <a:buFont typeface="Arial" pitchFamily="34" charset="0"/>
              <a:buChar char="•"/>
            </a:pPr>
            <a:r>
              <a:rPr lang="en-US" sz="1600" dirty="0" smtClean="0">
                <a:solidFill>
                  <a:schemeClr val="bg1"/>
                </a:solidFill>
                <a:latin typeface="Calibri" pitchFamily="34" charset="0"/>
              </a:rPr>
              <a:t>State Standards</a:t>
            </a:r>
          </a:p>
          <a:p>
            <a:pPr>
              <a:buFont typeface="Arial" charset="0"/>
              <a:buChar char="•"/>
            </a:pPr>
            <a:r>
              <a:rPr lang="en-US" sz="1600" dirty="0">
                <a:solidFill>
                  <a:schemeClr val="bg1"/>
                </a:solidFill>
                <a:latin typeface="Calibri" pitchFamily="34" charset="0"/>
              </a:rPr>
              <a:t> Competition  </a:t>
            </a:r>
            <a:r>
              <a:rPr lang="en-US" sz="1600" dirty="0" smtClean="0">
                <a:solidFill>
                  <a:schemeClr val="bg1"/>
                </a:solidFill>
                <a:latin typeface="Calibri" pitchFamily="34" charset="0"/>
              </a:rPr>
              <a:t>    driven  education i.e. vouchers, charters,  PSEO,</a:t>
            </a:r>
            <a:endParaRPr lang="en-US" sz="1600" dirty="0">
              <a:solidFill>
                <a:schemeClr val="bg1"/>
              </a:solidFill>
              <a:latin typeface="Calibri" pitchFamily="34" charset="0"/>
            </a:endParaRPr>
          </a:p>
          <a:p>
            <a:r>
              <a:rPr lang="en-US" sz="1600" dirty="0">
                <a:solidFill>
                  <a:schemeClr val="bg1"/>
                </a:solidFill>
                <a:latin typeface="Calibri" pitchFamily="34" charset="0"/>
              </a:rPr>
              <a:t>  </a:t>
            </a:r>
            <a:r>
              <a:rPr lang="en-US" sz="1600" dirty="0" smtClean="0">
                <a:solidFill>
                  <a:schemeClr val="bg1"/>
                </a:solidFill>
                <a:latin typeface="Calibri" pitchFamily="34" charset="0"/>
              </a:rPr>
              <a:t>home-schools</a:t>
            </a:r>
          </a:p>
          <a:p>
            <a:pPr marL="285750" indent="-285750">
              <a:buFont typeface="Arial" pitchFamily="34" charset="0"/>
              <a:buChar char="•"/>
            </a:pPr>
            <a:r>
              <a:rPr lang="en-US" sz="1600" dirty="0" smtClean="0">
                <a:solidFill>
                  <a:schemeClr val="bg1"/>
                </a:solidFill>
                <a:latin typeface="Calibri" pitchFamily="34" charset="0"/>
              </a:rPr>
              <a:t>Technology (information highway)</a:t>
            </a:r>
            <a:endParaRPr lang="en-US" sz="1600" dirty="0">
              <a:solidFill>
                <a:schemeClr val="bg1"/>
              </a:solidFill>
              <a:latin typeface="Calibri" pitchFamily="34" charset="0"/>
            </a:endParaRPr>
          </a:p>
          <a:p>
            <a:pPr marL="285750" indent="-285750">
              <a:buFont typeface="Arial" pitchFamily="34" charset="0"/>
              <a:buChar char="•"/>
            </a:pPr>
            <a:r>
              <a:rPr lang="en-US" sz="1600" dirty="0">
                <a:solidFill>
                  <a:schemeClr val="bg1"/>
                </a:solidFill>
                <a:latin typeface="Calibri" pitchFamily="34" charset="0"/>
              </a:rPr>
              <a:t> New Immigrants</a:t>
            </a:r>
          </a:p>
          <a:p>
            <a:pPr marL="285750" indent="-285750">
              <a:buFont typeface="Arial" pitchFamily="34" charset="0"/>
              <a:buChar char="•"/>
            </a:pPr>
            <a:endParaRPr lang="en-US" sz="1600" dirty="0">
              <a:solidFill>
                <a:schemeClr val="bg1"/>
              </a:solidFill>
              <a:latin typeface="Calibri" pitchFamily="34" charset="0"/>
            </a:endParaRPr>
          </a:p>
          <a:p>
            <a:endParaRPr lang="en-US" dirty="0"/>
          </a:p>
        </p:txBody>
      </p:sp>
      <p:sp>
        <p:nvSpPr>
          <p:cNvPr id="24" name="TextBox 11"/>
          <p:cNvSpPr txBox="1">
            <a:spLocks noChangeArrowheads="1"/>
          </p:cNvSpPr>
          <p:nvPr/>
        </p:nvSpPr>
        <p:spPr bwMode="auto">
          <a:xfrm>
            <a:off x="7636981" y="1819127"/>
            <a:ext cx="19992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eaLnBrk="1" hangingPunct="1">
              <a:lnSpc>
                <a:spcPct val="100000"/>
              </a:lnSpc>
            </a:pPr>
            <a:r>
              <a:rPr lang="en-US" sz="2400" b="1" dirty="0" smtClean="0">
                <a:solidFill>
                  <a:srgbClr val="C00000"/>
                </a:solidFill>
                <a:latin typeface="Arial" panose="020B0604020202020204" pitchFamily="34" charset="0"/>
                <a:cs typeface="Arial" panose="020B0604020202020204" pitchFamily="34" charset="0"/>
              </a:rPr>
              <a:t>Knowledge</a:t>
            </a:r>
            <a:endParaRPr lang="en-US" sz="2400" b="1" dirty="0">
              <a:solidFill>
                <a:srgbClr val="C00000"/>
              </a:solidFill>
              <a:latin typeface="Arial" panose="020B0604020202020204" pitchFamily="34" charset="0"/>
              <a:cs typeface="Arial" panose="020B0604020202020204" pitchFamily="34" charset="0"/>
            </a:endParaRPr>
          </a:p>
        </p:txBody>
      </p:sp>
      <p:sp>
        <p:nvSpPr>
          <p:cNvPr id="25" name="TextBox 24"/>
          <p:cNvSpPr txBox="1"/>
          <p:nvPr/>
        </p:nvSpPr>
        <p:spPr>
          <a:xfrm>
            <a:off x="9941471" y="6107441"/>
            <a:ext cx="1594058" cy="307777"/>
          </a:xfrm>
          <a:prstGeom prst="rect">
            <a:avLst/>
          </a:prstGeom>
          <a:noFill/>
        </p:spPr>
        <p:txBody>
          <a:bodyPr wrap="square" rtlCol="0">
            <a:spAutoFit/>
          </a:bodyPr>
          <a:lstStyle/>
          <a:p>
            <a:r>
              <a:rPr lang="en-US" sz="1400" b="1" dirty="0" smtClean="0">
                <a:latin typeface="Arial" pitchFamily="34" charset="0"/>
                <a:cs typeface="Arial" pitchFamily="34" charset="0"/>
              </a:rPr>
              <a:t>2000- Present</a:t>
            </a:r>
            <a:endParaRPr lang="en-US" sz="1400" b="1" dirty="0">
              <a:latin typeface="Arial" pitchFamily="34" charset="0"/>
              <a:cs typeface="Arial" pitchFamily="34" charset="0"/>
            </a:endParaRPr>
          </a:p>
        </p:txBody>
      </p:sp>
      <p:pic>
        <p:nvPicPr>
          <p:cNvPr id="26" name="Picture 25" descr="ATS&amp;R Logo black and teal with services"/>
          <p:cNvPicPr/>
          <p:nvPr/>
        </p:nvPicPr>
        <p:blipFill>
          <a:blip r:embed="rId2">
            <a:extLst>
              <a:ext uri="{28A0092B-C50C-407E-A947-70E740481C1C}">
                <a14:useLocalDpi xmlns:a14="http://schemas.microsoft.com/office/drawing/2010/main" val="0"/>
              </a:ext>
            </a:extLst>
          </a:blip>
          <a:srcRect/>
          <a:stretch>
            <a:fillRect/>
          </a:stretch>
        </p:blipFill>
        <p:spPr bwMode="auto">
          <a:xfrm>
            <a:off x="10867030" y="6356098"/>
            <a:ext cx="1143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556286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37981" y="354842"/>
            <a:ext cx="7915701" cy="769441"/>
          </a:xfrm>
          <a:prstGeom prst="rect">
            <a:avLst/>
          </a:prstGeom>
          <a:noFill/>
        </p:spPr>
        <p:txBody>
          <a:bodyPr wrap="square" rtlCol="0">
            <a:spAutoFit/>
          </a:bodyPr>
          <a:lstStyle/>
          <a:p>
            <a:r>
              <a:rPr lang="en-US" sz="4400" b="1"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Agenda for Meeting Five</a:t>
            </a:r>
            <a:endParaRPr lang="en-US" sz="4400" b="1" dirty="0">
              <a:solidFill>
                <a:srgbClr val="FF0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2265527" y="1499738"/>
            <a:ext cx="7833816" cy="1569660"/>
          </a:xfrm>
          <a:prstGeom prst="rect">
            <a:avLst/>
          </a:prstGeom>
          <a:noFill/>
        </p:spPr>
        <p:txBody>
          <a:bodyPr wrap="square" rtlCol="0">
            <a:spAutoFit/>
          </a:bodyPr>
          <a:lstStyle/>
          <a:p>
            <a:pPr marL="342900" indent="-342900">
              <a:buFont typeface="+mj-lt"/>
              <a:buAutoNum type="arabicPeriod"/>
            </a:pPr>
            <a:r>
              <a:rPr lang="en-US" sz="2400" dirty="0" smtClean="0">
                <a:latin typeface="Arial" panose="020B0604020202020204" pitchFamily="34" charset="0"/>
                <a:cs typeface="Arial" panose="020B0604020202020204" pitchFamily="34" charset="0"/>
              </a:rPr>
              <a:t>Develop Recommendation(s) </a:t>
            </a:r>
            <a:r>
              <a:rPr lang="en-US" sz="2400" dirty="0">
                <a:latin typeface="Arial" panose="020B0604020202020204" pitchFamily="34" charset="0"/>
                <a:cs typeface="Arial" panose="020B0604020202020204" pitchFamily="34" charset="0"/>
              </a:rPr>
              <a:t>for School Board Consideration</a:t>
            </a:r>
          </a:p>
          <a:p>
            <a:pPr marL="342900" indent="-342900">
              <a:buFont typeface="+mj-lt"/>
              <a:buAutoNum type="arabicPeriod"/>
            </a:pPr>
            <a:endParaRPr lang="en-US" sz="2400" dirty="0">
              <a:latin typeface="Arial" panose="020B0604020202020204" pitchFamily="34" charset="0"/>
              <a:cs typeface="Arial" panose="020B0604020202020204" pitchFamily="34" charset="0"/>
            </a:endParaRPr>
          </a:p>
          <a:p>
            <a:pPr marL="342900" indent="-342900">
              <a:buFont typeface="+mj-lt"/>
              <a:buAutoNum type="arabicPeriod"/>
            </a:pPr>
            <a:r>
              <a:rPr lang="en-US" sz="2400" dirty="0" smtClean="0">
                <a:latin typeface="Arial" panose="020B0604020202020204" pitchFamily="34" charset="0"/>
                <a:cs typeface="Arial" panose="020B0604020202020204" pitchFamily="34" charset="0"/>
              </a:rPr>
              <a:t>Thanks</a:t>
            </a:r>
          </a:p>
        </p:txBody>
      </p:sp>
      <p:pic>
        <p:nvPicPr>
          <p:cNvPr id="4" name="Picture 3" descr="ATS&amp;R Logo black and teal with services"/>
          <p:cNvPicPr/>
          <p:nvPr/>
        </p:nvPicPr>
        <p:blipFill>
          <a:blip r:embed="rId3">
            <a:extLst>
              <a:ext uri="{28A0092B-C50C-407E-A947-70E740481C1C}">
                <a14:useLocalDpi xmlns:a14="http://schemas.microsoft.com/office/drawing/2010/main" val="0"/>
              </a:ext>
            </a:extLst>
          </a:blip>
          <a:srcRect/>
          <a:stretch>
            <a:fillRect/>
          </a:stretch>
        </p:blipFill>
        <p:spPr bwMode="auto">
          <a:xfrm>
            <a:off x="10321121" y="6172200"/>
            <a:ext cx="1143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362136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681994">
            <a:off x="1707556" y="1973216"/>
            <a:ext cx="2235062" cy="2415034"/>
          </a:xfrm>
          <a:prstGeom prst="rect">
            <a:avLst/>
          </a:prstGeom>
        </p:spPr>
      </p:pic>
      <p:sp>
        <p:nvSpPr>
          <p:cNvPr id="3" name="TextBox 2"/>
          <p:cNvSpPr txBox="1"/>
          <p:nvPr/>
        </p:nvSpPr>
        <p:spPr>
          <a:xfrm>
            <a:off x="4107977" y="382138"/>
            <a:ext cx="6075114" cy="769441"/>
          </a:xfrm>
          <a:prstGeom prst="rect">
            <a:avLst/>
          </a:prstGeom>
          <a:noFill/>
        </p:spPr>
        <p:txBody>
          <a:bodyPr wrap="square" rtlCol="0">
            <a:spAutoFit/>
          </a:bodyPr>
          <a:lstStyle/>
          <a:p>
            <a:r>
              <a:rPr lang="en-US" sz="4400" b="1"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Measuring Up!</a:t>
            </a:r>
            <a:endParaRPr lang="en-US" sz="4400" b="1" dirty="0">
              <a:solidFill>
                <a:srgbClr val="FF0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4" name="TextBox 3"/>
          <p:cNvSpPr txBox="1"/>
          <p:nvPr/>
        </p:nvSpPr>
        <p:spPr>
          <a:xfrm>
            <a:off x="4221643" y="1978925"/>
            <a:ext cx="7246961" cy="1569660"/>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Of the options that have been given consideration, conduct a force-field analysis that identifies the primary ‘blockers’ and primary ‘energizers’ for each option </a:t>
            </a:r>
            <a:endParaRPr lang="en-US" sz="2400" dirty="0">
              <a:latin typeface="Arial" panose="020B0604020202020204" pitchFamily="34" charset="0"/>
              <a:cs typeface="Arial" panose="020B0604020202020204" pitchFamily="34" charset="0"/>
            </a:endParaRPr>
          </a:p>
        </p:txBody>
      </p:sp>
      <p:pic>
        <p:nvPicPr>
          <p:cNvPr id="5" name="Picture 4" descr="ATS&amp;R Logo black and teal with services"/>
          <p:cNvPicPr/>
          <p:nvPr/>
        </p:nvPicPr>
        <p:blipFill>
          <a:blip r:embed="rId3">
            <a:extLst>
              <a:ext uri="{28A0092B-C50C-407E-A947-70E740481C1C}">
                <a14:useLocalDpi xmlns:a14="http://schemas.microsoft.com/office/drawing/2010/main" val="0"/>
              </a:ext>
            </a:extLst>
          </a:blip>
          <a:srcRect/>
          <a:stretch>
            <a:fillRect/>
          </a:stretch>
        </p:blipFill>
        <p:spPr bwMode="auto">
          <a:xfrm>
            <a:off x="10321121" y="6172200"/>
            <a:ext cx="1143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201150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01092" y="559558"/>
            <a:ext cx="8912402" cy="769441"/>
          </a:xfrm>
          <a:prstGeom prst="rect">
            <a:avLst/>
          </a:prstGeom>
          <a:noFill/>
        </p:spPr>
        <p:txBody>
          <a:bodyPr wrap="square" rtlCol="0">
            <a:spAutoFit/>
          </a:bodyPr>
          <a:lstStyle/>
          <a:p>
            <a:r>
              <a:rPr lang="en-US" sz="4400" b="1"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School Board Recommendation</a:t>
            </a:r>
            <a:endParaRPr lang="en-US" sz="4400" b="1" dirty="0">
              <a:solidFill>
                <a:srgbClr val="FF0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2200703" y="1523794"/>
            <a:ext cx="8120418" cy="1569660"/>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We, the Chippewa Falls Area Unified School District Facilities Committee, after conducting a comprehensive review of all data and information related to our District’s facilities recommend the following…</a:t>
            </a:r>
            <a:endParaRPr lang="en-US" sz="2400" dirty="0">
              <a:latin typeface="Arial" panose="020B0604020202020204" pitchFamily="34" charset="0"/>
              <a:cs typeface="Arial" panose="020B0604020202020204" pitchFamily="34" charset="0"/>
            </a:endParaRPr>
          </a:p>
        </p:txBody>
      </p:sp>
      <p:pic>
        <p:nvPicPr>
          <p:cNvPr id="4" name="Picture 3" descr="ATS&amp;R Logo black and teal with services"/>
          <p:cNvPicPr/>
          <p:nvPr/>
        </p:nvPicPr>
        <p:blipFill>
          <a:blip r:embed="rId2">
            <a:extLst>
              <a:ext uri="{28A0092B-C50C-407E-A947-70E740481C1C}">
                <a14:useLocalDpi xmlns:a14="http://schemas.microsoft.com/office/drawing/2010/main" val="0"/>
              </a:ext>
            </a:extLst>
          </a:blip>
          <a:srcRect/>
          <a:stretch>
            <a:fillRect/>
          </a:stretch>
        </p:blipFill>
        <p:spPr bwMode="auto">
          <a:xfrm>
            <a:off x="10321121" y="6172200"/>
            <a:ext cx="1143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739427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10449" y="2127811"/>
            <a:ext cx="6075114" cy="1446550"/>
          </a:xfrm>
          <a:prstGeom prst="rect">
            <a:avLst/>
          </a:prstGeom>
          <a:noFill/>
        </p:spPr>
        <p:txBody>
          <a:bodyPr wrap="square" rtlCol="0">
            <a:spAutoFit/>
          </a:bodyPr>
          <a:lstStyle/>
          <a:p>
            <a:r>
              <a:rPr lang="en-US" sz="4400" b="1"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Thanks for a Job Well Done!</a:t>
            </a:r>
            <a:endParaRPr lang="en-US" sz="4400" b="1" dirty="0">
              <a:solidFill>
                <a:srgbClr val="FF0000"/>
              </a:solidFill>
              <a:effectLst>
                <a:outerShdw blurRad="38100" dist="38100" dir="2700000" algn="tl">
                  <a:srgbClr val="000000">
                    <a:alpha val="43137"/>
                  </a:srgbClr>
                </a:outerShdw>
              </a:effectLst>
              <a:latin typeface="Aharoni" pitchFamily="2" charset="-79"/>
              <a:cs typeface="Aharoni" pitchFamily="2" charset="-79"/>
            </a:endParaRPr>
          </a:p>
        </p:txBody>
      </p:sp>
    </p:spTree>
    <p:extLst>
      <p:ext uri="{BB962C8B-B14F-4D97-AF65-F5344CB8AC3E}">
        <p14:creationId xmlns:p14="http://schemas.microsoft.com/office/powerpoint/2010/main" val="236393286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364" y="1167487"/>
            <a:ext cx="9559636" cy="5262979"/>
          </a:xfrm>
          <a:prstGeom prst="rect">
            <a:avLst/>
          </a:prstGeom>
        </p:spPr>
        <p:txBody>
          <a:bodyPr wrap="square">
            <a:spAutoFit/>
          </a:bodyPr>
          <a:lstStyle/>
          <a:p>
            <a:pPr algn="just"/>
            <a:r>
              <a:rPr lang="en-US" sz="1600" dirty="0" smtClean="0">
                <a:latin typeface="Arial" pitchFamily="34" charset="0"/>
                <a:cs typeface="Arial" pitchFamily="34" charset="0"/>
              </a:rPr>
              <a:t>The </a:t>
            </a:r>
            <a:r>
              <a:rPr lang="en-US" sz="1600" dirty="0">
                <a:latin typeface="Arial" pitchFamily="34" charset="0"/>
                <a:cs typeface="Arial" pitchFamily="34" charset="0"/>
              </a:rPr>
              <a:t>purpose of this meeting will be to get acquainted with the planning team and to lay the foundation for the work that needs to be done.</a:t>
            </a:r>
          </a:p>
          <a:p>
            <a:pPr algn="just"/>
            <a:r>
              <a:rPr lang="en-US" sz="1600" dirty="0">
                <a:latin typeface="Arial" pitchFamily="34" charset="0"/>
                <a:cs typeface="Arial" pitchFamily="34" charset="0"/>
              </a:rPr>
              <a:t> </a:t>
            </a:r>
          </a:p>
          <a:p>
            <a:pPr lvl="0" algn="just"/>
            <a:r>
              <a:rPr lang="en-US" sz="1600" dirty="0">
                <a:latin typeface="Arial" pitchFamily="34" charset="0"/>
                <a:cs typeface="Arial" pitchFamily="34" charset="0"/>
              </a:rPr>
              <a:t>Meeting Introductions: </a:t>
            </a:r>
          </a:p>
          <a:p>
            <a:pPr lvl="0" algn="just"/>
            <a:r>
              <a:rPr lang="en-US" sz="1600" dirty="0">
                <a:latin typeface="Arial" pitchFamily="34" charset="0"/>
                <a:cs typeface="Arial" pitchFamily="34" charset="0"/>
              </a:rPr>
              <a:t>This is an activity. Committee members will introduce themselves and </a:t>
            </a:r>
            <a:r>
              <a:rPr lang="en-US" sz="1600" dirty="0" smtClean="0">
                <a:latin typeface="Arial" pitchFamily="34" charset="0"/>
                <a:cs typeface="Arial" pitchFamily="34" charset="0"/>
              </a:rPr>
              <a:t>identify/state </a:t>
            </a:r>
            <a:r>
              <a:rPr lang="en-US" sz="1600" dirty="0">
                <a:latin typeface="Arial" pitchFamily="34" charset="0"/>
                <a:cs typeface="Arial" pitchFamily="34" charset="0"/>
              </a:rPr>
              <a:t>their expected outcomes for serving on the committee. The anticipated time of this activity is 20-30 minutes.</a:t>
            </a:r>
          </a:p>
          <a:p>
            <a:pPr algn="just"/>
            <a:r>
              <a:rPr lang="en-US" sz="1600" dirty="0">
                <a:latin typeface="Arial" pitchFamily="34" charset="0"/>
                <a:cs typeface="Arial" pitchFamily="34" charset="0"/>
              </a:rPr>
              <a:t> </a:t>
            </a:r>
          </a:p>
          <a:p>
            <a:pPr lvl="0" algn="just"/>
            <a:r>
              <a:rPr lang="en-US" sz="1600" dirty="0">
                <a:latin typeface="Arial" pitchFamily="34" charset="0"/>
                <a:cs typeface="Arial" pitchFamily="34" charset="0"/>
              </a:rPr>
              <a:t>Educational Change:</a:t>
            </a:r>
          </a:p>
          <a:p>
            <a:pPr lvl="1" algn="just"/>
            <a:r>
              <a:rPr lang="en-US" sz="1600" dirty="0">
                <a:latin typeface="Arial" pitchFamily="34" charset="0"/>
                <a:cs typeface="Arial" pitchFamily="34" charset="0"/>
              </a:rPr>
              <a:t>This is a presentation. The Planning Team will learn about the ‘history’ of educational change; overlaying educational changes with the changes in facilities in the LSD. The anticipated time of this activity is 30 minutes. </a:t>
            </a:r>
          </a:p>
          <a:p>
            <a:pPr algn="just"/>
            <a:r>
              <a:rPr lang="en-US" sz="1600" dirty="0">
                <a:latin typeface="Arial" pitchFamily="34" charset="0"/>
                <a:cs typeface="Arial" pitchFamily="34" charset="0"/>
              </a:rPr>
              <a:t> </a:t>
            </a:r>
          </a:p>
          <a:p>
            <a:pPr lvl="0" algn="just"/>
            <a:r>
              <a:rPr lang="en-US" sz="1600" dirty="0">
                <a:latin typeface="Arial" pitchFamily="34" charset="0"/>
                <a:cs typeface="Arial" pitchFamily="34" charset="0"/>
              </a:rPr>
              <a:t>Imagine:</a:t>
            </a:r>
          </a:p>
          <a:p>
            <a:pPr lvl="1" algn="just"/>
            <a:r>
              <a:rPr lang="en-US" sz="1600" dirty="0">
                <a:latin typeface="Arial" pitchFamily="34" charset="0"/>
                <a:cs typeface="Arial" pitchFamily="34" charset="0"/>
              </a:rPr>
              <a:t>This is an activity.  The planning team members will share their personal ‘vision’ for their school district. “..when I dream…” This will be conducted from the individual reflection to small group sharing to large group discussion. The anticipated time of this activity is 40 minutes.</a:t>
            </a:r>
          </a:p>
          <a:p>
            <a:pPr algn="just"/>
            <a:r>
              <a:rPr lang="en-US" sz="1600" dirty="0">
                <a:latin typeface="Arial" pitchFamily="34" charset="0"/>
                <a:cs typeface="Arial" pitchFamily="34" charset="0"/>
              </a:rPr>
              <a:t> </a:t>
            </a:r>
          </a:p>
          <a:p>
            <a:pPr lvl="0" algn="just"/>
            <a:r>
              <a:rPr lang="en-US" sz="1600" dirty="0">
                <a:latin typeface="Arial" pitchFamily="34" charset="0"/>
                <a:cs typeface="Arial" pitchFamily="34" charset="0"/>
              </a:rPr>
              <a:t>Information Gathering: </a:t>
            </a:r>
          </a:p>
          <a:p>
            <a:pPr lvl="1" algn="just"/>
            <a:r>
              <a:rPr lang="en-US" sz="1600" dirty="0">
                <a:latin typeface="Arial" pitchFamily="34" charset="0"/>
                <a:cs typeface="Arial" pitchFamily="34" charset="0"/>
              </a:rPr>
              <a:t>This is an activity.  Planning team members are given the opportunity for identify what information they might need in order for them to be able to complete their task. The anticipated time to complete this activity is 15 minutes.</a:t>
            </a:r>
          </a:p>
        </p:txBody>
      </p:sp>
      <p:sp>
        <p:nvSpPr>
          <p:cNvPr id="3" name="TextBox 2"/>
          <p:cNvSpPr txBox="1"/>
          <p:nvPr/>
        </p:nvSpPr>
        <p:spPr>
          <a:xfrm>
            <a:off x="2327564" y="415636"/>
            <a:ext cx="7536872" cy="646331"/>
          </a:xfrm>
          <a:prstGeom prst="rect">
            <a:avLst/>
          </a:prstGeom>
          <a:noFill/>
        </p:spPr>
        <p:txBody>
          <a:bodyPr wrap="square" rtlCol="0">
            <a:spAutoFit/>
          </a:bodyPr>
          <a:lstStyle/>
          <a:p>
            <a:r>
              <a:rPr lang="en-US" sz="3600" b="1"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Working Agenda:  Meeting One</a:t>
            </a:r>
            <a:endParaRPr lang="en-US" sz="3600" b="1" dirty="0">
              <a:solidFill>
                <a:srgbClr val="FF0000"/>
              </a:solidFill>
              <a:effectLst>
                <a:outerShdw blurRad="38100" dist="38100" dir="2700000" algn="tl">
                  <a:srgbClr val="000000">
                    <a:alpha val="43137"/>
                  </a:srgbClr>
                </a:outerShdw>
              </a:effectLst>
              <a:latin typeface="Aharoni" pitchFamily="2" charset="-79"/>
              <a:cs typeface="Aharoni" pitchFamily="2" charset="-79"/>
            </a:endParaRPr>
          </a:p>
        </p:txBody>
      </p:sp>
    </p:spTree>
    <p:extLst>
      <p:ext uri="{BB962C8B-B14F-4D97-AF65-F5344CB8AC3E}">
        <p14:creationId xmlns:p14="http://schemas.microsoft.com/office/powerpoint/2010/main" val="372029621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27564" y="415636"/>
            <a:ext cx="7536872" cy="646331"/>
          </a:xfrm>
          <a:prstGeom prst="rect">
            <a:avLst/>
          </a:prstGeom>
          <a:noFill/>
        </p:spPr>
        <p:txBody>
          <a:bodyPr wrap="square" rtlCol="0">
            <a:spAutoFit/>
          </a:bodyPr>
          <a:lstStyle/>
          <a:p>
            <a:r>
              <a:rPr lang="en-US" sz="3600" b="1"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Working Agenda:  Meeting Two</a:t>
            </a:r>
            <a:endParaRPr lang="en-US" sz="3600" b="1" dirty="0">
              <a:solidFill>
                <a:srgbClr val="FF0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2" name="Rectangle 1"/>
          <p:cNvSpPr/>
          <p:nvPr/>
        </p:nvSpPr>
        <p:spPr>
          <a:xfrm>
            <a:off x="1565563" y="1210509"/>
            <a:ext cx="10418619" cy="5509200"/>
          </a:xfrm>
          <a:prstGeom prst="rect">
            <a:avLst/>
          </a:prstGeom>
        </p:spPr>
        <p:txBody>
          <a:bodyPr wrap="square">
            <a:spAutoFit/>
          </a:bodyPr>
          <a:lstStyle/>
          <a:p>
            <a:pPr algn="just"/>
            <a:r>
              <a:rPr lang="en-US" sz="1600" dirty="0" smtClean="0">
                <a:latin typeface="Arial" pitchFamily="34" charset="0"/>
                <a:cs typeface="Arial" pitchFamily="34" charset="0"/>
              </a:rPr>
              <a:t>The </a:t>
            </a:r>
            <a:r>
              <a:rPr lang="en-US" sz="1600" dirty="0">
                <a:latin typeface="Arial" pitchFamily="34" charset="0"/>
                <a:cs typeface="Arial" pitchFamily="34" charset="0"/>
              </a:rPr>
              <a:t>purpose of this meeting will be to provide important information for the planning team. A detailed review of the Facility Plan will be provided as well as any other pertinent information (</a:t>
            </a:r>
            <a:r>
              <a:rPr lang="en-US" sz="1600" dirty="0" err="1">
                <a:latin typeface="Arial" pitchFamily="34" charset="0"/>
                <a:cs typeface="Arial" pitchFamily="34" charset="0"/>
              </a:rPr>
              <a:t>i.e</a:t>
            </a:r>
            <a:r>
              <a:rPr lang="en-US" sz="1600" dirty="0">
                <a:latin typeface="Arial" pitchFamily="34" charset="0"/>
                <a:cs typeface="Arial" pitchFamily="34" charset="0"/>
              </a:rPr>
              <a:t> enrollment trends, history of bond and levy initiatives etc.).</a:t>
            </a:r>
          </a:p>
          <a:p>
            <a:pPr algn="just"/>
            <a:r>
              <a:rPr lang="en-US" sz="1600" dirty="0">
                <a:latin typeface="Arial" pitchFamily="34" charset="0"/>
                <a:cs typeface="Arial" pitchFamily="34" charset="0"/>
              </a:rPr>
              <a:t> </a:t>
            </a:r>
          </a:p>
          <a:p>
            <a:pPr lvl="0" algn="just"/>
            <a:r>
              <a:rPr lang="en-US" sz="1600" dirty="0">
                <a:latin typeface="Arial" pitchFamily="34" charset="0"/>
                <a:cs typeface="Arial" pitchFamily="34" charset="0"/>
              </a:rPr>
              <a:t>Opening of Meeting-Old Business: </a:t>
            </a:r>
          </a:p>
          <a:p>
            <a:pPr lvl="1" algn="just"/>
            <a:r>
              <a:rPr lang="en-US" sz="1600" dirty="0">
                <a:latin typeface="Arial" pitchFamily="34" charset="0"/>
                <a:cs typeface="Arial" pitchFamily="34" charset="0"/>
              </a:rPr>
              <a:t>This is a large group feedback activity. A brief review of the outcomes from the first meeting will be provided and committee members will be given an opportunity to raise issues/concerns.  The anticipated time to complete this activity is 5 minutes.</a:t>
            </a:r>
          </a:p>
          <a:p>
            <a:pPr algn="just"/>
            <a:r>
              <a:rPr lang="en-US" sz="1600" dirty="0">
                <a:latin typeface="Arial" pitchFamily="34" charset="0"/>
                <a:cs typeface="Arial" pitchFamily="34" charset="0"/>
              </a:rPr>
              <a:t> </a:t>
            </a:r>
          </a:p>
          <a:p>
            <a:pPr lvl="0" algn="just"/>
            <a:r>
              <a:rPr lang="en-US" sz="1600" dirty="0">
                <a:latin typeface="Arial" pitchFamily="34" charset="0"/>
                <a:cs typeface="Arial" pitchFamily="34" charset="0"/>
              </a:rPr>
              <a:t>Facility Study Review: </a:t>
            </a:r>
          </a:p>
          <a:p>
            <a:pPr lvl="1" algn="just"/>
            <a:r>
              <a:rPr lang="en-US" sz="1600" dirty="0">
                <a:latin typeface="Arial" pitchFamily="34" charset="0"/>
                <a:cs typeface="Arial" pitchFamily="34" charset="0"/>
              </a:rPr>
              <a:t>This is an opportunity for the planning team to ‘listen and learn’ about their current facilities.  A detailed review of the facilities study conducted by ATSR will be made.  At regular intervals, time will be taken to give planning team members the opportunity to respond to the questions: “What are the key themes that you’ve heard? What are your critical takeaways?” The anticipated time to complete this activity is 60-75 minutes.</a:t>
            </a:r>
          </a:p>
          <a:p>
            <a:pPr algn="just"/>
            <a:r>
              <a:rPr lang="en-US" sz="1600" dirty="0">
                <a:latin typeface="Arial" pitchFamily="34" charset="0"/>
                <a:cs typeface="Arial" pitchFamily="34" charset="0"/>
              </a:rPr>
              <a:t> </a:t>
            </a:r>
          </a:p>
          <a:p>
            <a:pPr lvl="0" algn="just"/>
            <a:r>
              <a:rPr lang="en-US" sz="1600" dirty="0">
                <a:latin typeface="Arial" pitchFamily="34" charset="0"/>
                <a:cs typeface="Arial" pitchFamily="34" charset="0"/>
              </a:rPr>
              <a:t>Pertinent Data Review:  </a:t>
            </a:r>
          </a:p>
          <a:p>
            <a:pPr lvl="1" algn="just"/>
            <a:r>
              <a:rPr lang="en-US" sz="1600" dirty="0">
                <a:latin typeface="Arial" pitchFamily="34" charset="0"/>
                <a:cs typeface="Arial" pitchFamily="34" charset="0"/>
              </a:rPr>
              <a:t>Beyond the condition of the District’s facilities, there are other factors that might influence the decisions made by the planning team.  It is important to review and discuss other key influencers such as school demographics, facility utilization and cost/tax implications.  Throughout this discussion, planning team members will be given the opportunity to respond to the questions: “What are the key themes that you’ve heard? What are your critical takeaways?” The anticipated time to complete this activity is 35 minutes.</a:t>
            </a:r>
          </a:p>
          <a:p>
            <a:pPr algn="just"/>
            <a:r>
              <a:rPr lang="en-US" sz="1600" dirty="0">
                <a:latin typeface="Arial" pitchFamily="34" charset="0"/>
                <a:cs typeface="Arial" pitchFamily="34" charset="0"/>
              </a:rPr>
              <a:t> </a:t>
            </a:r>
          </a:p>
        </p:txBody>
      </p:sp>
    </p:spTree>
    <p:extLst>
      <p:ext uri="{BB962C8B-B14F-4D97-AF65-F5344CB8AC3E}">
        <p14:creationId xmlns:p14="http://schemas.microsoft.com/office/powerpoint/2010/main" val="6494512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27564" y="120179"/>
            <a:ext cx="7536872" cy="646331"/>
          </a:xfrm>
          <a:prstGeom prst="rect">
            <a:avLst/>
          </a:prstGeom>
          <a:noFill/>
        </p:spPr>
        <p:txBody>
          <a:bodyPr wrap="square" rtlCol="0">
            <a:spAutoFit/>
          </a:bodyPr>
          <a:lstStyle/>
          <a:p>
            <a:r>
              <a:rPr lang="en-US" sz="3600" b="1"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Working Agenda:  Meeting Three</a:t>
            </a:r>
            <a:endParaRPr lang="en-US" sz="3600" b="1" dirty="0">
              <a:solidFill>
                <a:srgbClr val="FF0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Rectangle 2"/>
          <p:cNvSpPr/>
          <p:nvPr/>
        </p:nvSpPr>
        <p:spPr>
          <a:xfrm>
            <a:off x="1607127" y="859312"/>
            <a:ext cx="10280073" cy="5755422"/>
          </a:xfrm>
          <a:prstGeom prst="rect">
            <a:avLst/>
          </a:prstGeom>
        </p:spPr>
        <p:txBody>
          <a:bodyPr wrap="square">
            <a:spAutoFit/>
          </a:bodyPr>
          <a:lstStyle/>
          <a:p>
            <a:pPr algn="just"/>
            <a:r>
              <a:rPr lang="en-US" sz="1600" dirty="0" smtClean="0">
                <a:latin typeface="Arial" pitchFamily="34" charset="0"/>
                <a:cs typeface="Arial" pitchFamily="34" charset="0"/>
              </a:rPr>
              <a:t>The </a:t>
            </a:r>
            <a:r>
              <a:rPr lang="en-US" sz="1600" dirty="0">
                <a:latin typeface="Arial" pitchFamily="34" charset="0"/>
                <a:cs typeface="Arial" pitchFamily="34" charset="0"/>
              </a:rPr>
              <a:t>purpose of this meeting will be to create within the planning team, a sense of vision; a recognition that schools and the teaching/learning process operate much differently than they have in the past.</a:t>
            </a:r>
          </a:p>
          <a:p>
            <a:pPr algn="just"/>
            <a:r>
              <a:rPr lang="en-US" sz="1600" dirty="0">
                <a:latin typeface="Arial" pitchFamily="34" charset="0"/>
                <a:cs typeface="Arial" pitchFamily="34" charset="0"/>
              </a:rPr>
              <a:t> </a:t>
            </a:r>
          </a:p>
          <a:p>
            <a:pPr lvl="0" algn="just"/>
            <a:r>
              <a:rPr lang="en-US" sz="1600" dirty="0">
                <a:latin typeface="Arial" pitchFamily="34" charset="0"/>
                <a:cs typeface="Arial" pitchFamily="34" charset="0"/>
              </a:rPr>
              <a:t>Opening of Meeting-Old Business: </a:t>
            </a:r>
          </a:p>
          <a:p>
            <a:pPr lvl="1" algn="just"/>
            <a:r>
              <a:rPr lang="en-US" sz="1600" dirty="0">
                <a:latin typeface="Arial" pitchFamily="34" charset="0"/>
                <a:cs typeface="Arial" pitchFamily="34" charset="0"/>
              </a:rPr>
              <a:t>This is a large group feedback activity. A brief review of the outcomes from the first two meetings will be provided and planning team members will be given an opportunity to raise issues/concerns.  The anticipated time to complete this activity is 5 minutes.</a:t>
            </a:r>
          </a:p>
          <a:p>
            <a:pPr algn="just"/>
            <a:r>
              <a:rPr lang="en-US" sz="1600" dirty="0">
                <a:latin typeface="Arial" pitchFamily="34" charset="0"/>
                <a:cs typeface="Arial" pitchFamily="34" charset="0"/>
              </a:rPr>
              <a:t> </a:t>
            </a:r>
          </a:p>
          <a:p>
            <a:pPr lvl="0" algn="just"/>
            <a:r>
              <a:rPr lang="en-US" sz="1600" dirty="0">
                <a:latin typeface="Arial" pitchFamily="34" charset="0"/>
                <a:cs typeface="Arial" pitchFamily="34" charset="0"/>
              </a:rPr>
              <a:t>Creating a Bridge to the Future:</a:t>
            </a:r>
          </a:p>
          <a:p>
            <a:pPr lvl="1" algn="just"/>
            <a:r>
              <a:rPr lang="en-US" sz="1600" dirty="0">
                <a:latin typeface="Arial" pitchFamily="34" charset="0"/>
                <a:cs typeface="Arial" pitchFamily="34" charset="0"/>
              </a:rPr>
              <a:t>This is a large group to small group listen, learn and share activity.  The planning team will be provided with a ‘history of change’ in public schools and reflect upon how its own schools have evolved. The anticipated time to complete this activity is 25-30 minutes.</a:t>
            </a:r>
          </a:p>
          <a:p>
            <a:pPr algn="just"/>
            <a:r>
              <a:rPr lang="en-US" sz="1600" dirty="0">
                <a:latin typeface="Arial" pitchFamily="34" charset="0"/>
                <a:cs typeface="Arial" pitchFamily="34" charset="0"/>
              </a:rPr>
              <a:t> </a:t>
            </a:r>
          </a:p>
          <a:p>
            <a:pPr lvl="0" algn="just"/>
            <a:r>
              <a:rPr lang="en-US" sz="1600" dirty="0">
                <a:latin typeface="Arial" pitchFamily="34" charset="0"/>
                <a:cs typeface="Arial" pitchFamily="34" charset="0"/>
              </a:rPr>
              <a:t>Form Follows Function:</a:t>
            </a:r>
          </a:p>
          <a:p>
            <a:pPr lvl="1" algn="just"/>
            <a:r>
              <a:rPr lang="en-US" sz="1600" dirty="0">
                <a:latin typeface="Arial" pitchFamily="34" charset="0"/>
                <a:cs typeface="Arial" pitchFamily="34" charset="0"/>
              </a:rPr>
              <a:t>This is a large group to small group listen, learn and share activity. The planning team will be provided with information related to how building designs have changed to accommodate the changes in the teaching/learning process.  Team members will then have an opportunity to identify spaces within their current facilities that best reflect these changes. The anticipated time to complete this activity is 25-30 minutes. </a:t>
            </a:r>
          </a:p>
          <a:p>
            <a:pPr lvl="0" algn="just"/>
            <a:r>
              <a:rPr lang="en-US" sz="1600" dirty="0">
                <a:latin typeface="Arial" pitchFamily="34" charset="0"/>
                <a:cs typeface="Arial" pitchFamily="34" charset="0"/>
              </a:rPr>
              <a:t>Aspirations:  </a:t>
            </a:r>
          </a:p>
          <a:p>
            <a:pPr lvl="1" algn="just"/>
            <a:r>
              <a:rPr lang="en-US" sz="1600" dirty="0">
                <a:latin typeface="Arial" pitchFamily="34" charset="0"/>
                <a:cs typeface="Arial" pitchFamily="34" charset="0"/>
              </a:rPr>
              <a:t>This is a presentation to the planning team outlining the ‘Aspirations’ that could become a reality for the District.  This will lay the foundation for the planning team’s work in meeting four.  The anticipated time to complete this activity is 25-30 minutes. </a:t>
            </a:r>
          </a:p>
        </p:txBody>
      </p:sp>
    </p:spTree>
    <p:extLst>
      <p:ext uri="{BB962C8B-B14F-4D97-AF65-F5344CB8AC3E}">
        <p14:creationId xmlns:p14="http://schemas.microsoft.com/office/powerpoint/2010/main" val="225044067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27564" y="415636"/>
            <a:ext cx="7536872" cy="646331"/>
          </a:xfrm>
          <a:prstGeom prst="rect">
            <a:avLst/>
          </a:prstGeom>
          <a:noFill/>
        </p:spPr>
        <p:txBody>
          <a:bodyPr wrap="square" rtlCol="0">
            <a:spAutoFit/>
          </a:bodyPr>
          <a:lstStyle/>
          <a:p>
            <a:r>
              <a:rPr lang="en-US" sz="3600" b="1"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Working Agenda:  Meeting Four</a:t>
            </a:r>
            <a:endParaRPr lang="en-US" sz="3600" b="1" dirty="0">
              <a:solidFill>
                <a:srgbClr val="FF0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Rectangle 2"/>
          <p:cNvSpPr/>
          <p:nvPr/>
        </p:nvSpPr>
        <p:spPr>
          <a:xfrm>
            <a:off x="1482436" y="1319703"/>
            <a:ext cx="10196946" cy="4524315"/>
          </a:xfrm>
          <a:prstGeom prst="rect">
            <a:avLst/>
          </a:prstGeom>
        </p:spPr>
        <p:txBody>
          <a:bodyPr wrap="square">
            <a:spAutoFit/>
          </a:bodyPr>
          <a:lstStyle/>
          <a:p>
            <a:pPr algn="just"/>
            <a:r>
              <a:rPr lang="en-US" sz="1600" dirty="0" smtClean="0">
                <a:latin typeface="Arial" pitchFamily="34" charset="0"/>
                <a:cs typeface="Arial" pitchFamily="34" charset="0"/>
              </a:rPr>
              <a:t>The </a:t>
            </a:r>
            <a:r>
              <a:rPr lang="en-US" sz="1600" dirty="0">
                <a:latin typeface="Arial" pitchFamily="34" charset="0"/>
                <a:cs typeface="Arial" pitchFamily="34" charset="0"/>
              </a:rPr>
              <a:t>purpose of this meeting will be to begin the identification of the ‘pathway forward’ for the school district.  Planning team members will be given the opportunity to design options that might be considered to address the most critical facility and educational needs of the district.</a:t>
            </a:r>
          </a:p>
          <a:p>
            <a:pPr algn="just"/>
            <a:r>
              <a:rPr lang="en-US" sz="1600" dirty="0">
                <a:latin typeface="Arial" pitchFamily="34" charset="0"/>
                <a:cs typeface="Arial" pitchFamily="34" charset="0"/>
              </a:rPr>
              <a:t> </a:t>
            </a:r>
          </a:p>
          <a:p>
            <a:pPr lvl="0" algn="just"/>
            <a:r>
              <a:rPr lang="en-US" sz="1600" dirty="0">
                <a:latin typeface="Arial" pitchFamily="34" charset="0"/>
                <a:cs typeface="Arial" pitchFamily="34" charset="0"/>
              </a:rPr>
              <a:t>Open Meeting/Old Business:</a:t>
            </a:r>
          </a:p>
          <a:p>
            <a:pPr lvl="1" algn="just"/>
            <a:r>
              <a:rPr lang="en-US" sz="1600" dirty="0">
                <a:latin typeface="Arial" pitchFamily="34" charset="0"/>
                <a:cs typeface="Arial" pitchFamily="34" charset="0"/>
              </a:rPr>
              <a:t>This is a large group feedback activity. A brief review of the outcomes from the first three (3) meetings will be provided and planning team members will be given an opportunity to raise issues/concerns.  The anticipated time to complete this activity is 5 minutes.</a:t>
            </a:r>
          </a:p>
          <a:p>
            <a:pPr algn="just"/>
            <a:r>
              <a:rPr lang="en-US" sz="1600" dirty="0">
                <a:latin typeface="Arial" pitchFamily="34" charset="0"/>
                <a:cs typeface="Arial" pitchFamily="34" charset="0"/>
              </a:rPr>
              <a:t> </a:t>
            </a:r>
          </a:p>
          <a:p>
            <a:pPr lvl="0" algn="just"/>
            <a:r>
              <a:rPr lang="en-US" sz="1600" dirty="0">
                <a:latin typeface="Arial" pitchFamily="34" charset="0"/>
                <a:cs typeface="Arial" pitchFamily="34" charset="0"/>
              </a:rPr>
              <a:t>And the Survey Says:</a:t>
            </a:r>
          </a:p>
          <a:p>
            <a:pPr lvl="1" algn="just"/>
            <a:r>
              <a:rPr lang="en-US" sz="1600" dirty="0">
                <a:latin typeface="Arial" pitchFamily="34" charset="0"/>
                <a:cs typeface="Arial" pitchFamily="34" charset="0"/>
              </a:rPr>
              <a:t>This is a large group to small group listen, learn and share activity. Survey results will be shared with planning team members.   Planning team members will be given the opportunity to respond to the question: “What are the key themes that can be learned from the survey”? The anticipated time to complete this activity is 50 minutes. </a:t>
            </a:r>
          </a:p>
          <a:p>
            <a:pPr algn="just"/>
            <a:r>
              <a:rPr lang="en-US" sz="1600" dirty="0">
                <a:latin typeface="Arial" pitchFamily="34" charset="0"/>
                <a:cs typeface="Arial" pitchFamily="34" charset="0"/>
              </a:rPr>
              <a:t> </a:t>
            </a:r>
          </a:p>
          <a:p>
            <a:pPr lvl="0" algn="just"/>
            <a:r>
              <a:rPr lang="en-US" sz="1600" dirty="0">
                <a:latin typeface="Arial" pitchFamily="34" charset="0"/>
                <a:cs typeface="Arial" pitchFamily="34" charset="0"/>
              </a:rPr>
              <a:t>Planning the Future:</a:t>
            </a:r>
          </a:p>
          <a:p>
            <a:pPr lvl="1" algn="just"/>
            <a:r>
              <a:rPr lang="en-US" sz="1600" dirty="0">
                <a:latin typeface="Arial" pitchFamily="34" charset="0"/>
                <a:cs typeface="Arial" pitchFamily="34" charset="0"/>
              </a:rPr>
              <a:t>From small group discussion to large group sharing, planning team members will outline a framework for school repair/betterment and redesign. The anticipated time to complete this activity is 50 minutes.  </a:t>
            </a:r>
          </a:p>
        </p:txBody>
      </p:sp>
    </p:spTree>
    <p:extLst>
      <p:ext uri="{BB962C8B-B14F-4D97-AF65-F5344CB8AC3E}">
        <p14:creationId xmlns:p14="http://schemas.microsoft.com/office/powerpoint/2010/main" val="64431480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27564" y="415636"/>
            <a:ext cx="7536872" cy="646331"/>
          </a:xfrm>
          <a:prstGeom prst="rect">
            <a:avLst/>
          </a:prstGeom>
          <a:noFill/>
        </p:spPr>
        <p:txBody>
          <a:bodyPr wrap="square" rtlCol="0">
            <a:spAutoFit/>
          </a:bodyPr>
          <a:lstStyle/>
          <a:p>
            <a:r>
              <a:rPr lang="en-US" sz="3600" b="1"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Working Agenda:  Meeting Five</a:t>
            </a:r>
            <a:endParaRPr lang="en-US" sz="3600" b="1" dirty="0">
              <a:solidFill>
                <a:srgbClr val="FF0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Rectangle 2"/>
          <p:cNvSpPr/>
          <p:nvPr/>
        </p:nvSpPr>
        <p:spPr>
          <a:xfrm>
            <a:off x="1690255" y="1762772"/>
            <a:ext cx="9809018" cy="3785652"/>
          </a:xfrm>
          <a:prstGeom prst="rect">
            <a:avLst/>
          </a:prstGeom>
        </p:spPr>
        <p:txBody>
          <a:bodyPr wrap="square">
            <a:spAutoFit/>
          </a:bodyPr>
          <a:lstStyle/>
          <a:p>
            <a:pPr algn="just"/>
            <a:r>
              <a:rPr lang="en-US" sz="1600" dirty="0" smtClean="0">
                <a:latin typeface="Arial" pitchFamily="34" charset="0"/>
                <a:cs typeface="Arial" pitchFamily="34" charset="0"/>
              </a:rPr>
              <a:t>The </a:t>
            </a:r>
            <a:r>
              <a:rPr lang="en-US" sz="1600" dirty="0">
                <a:latin typeface="Arial" pitchFamily="34" charset="0"/>
                <a:cs typeface="Arial" pitchFamily="34" charset="0"/>
              </a:rPr>
              <a:t>purpose of this meeting will be to establish a single solution (or set of solutions) that will address the facility needs of the District.  Time will also be spent on the development of a recommendation as well as a set of steps the planning team believes need to be taken by the school board to provide the best possible outcome in moving the District forward. </a:t>
            </a:r>
            <a:endParaRPr lang="en-US" sz="1600" dirty="0" smtClean="0">
              <a:latin typeface="Arial" pitchFamily="34" charset="0"/>
              <a:cs typeface="Arial" pitchFamily="34" charset="0"/>
            </a:endParaRPr>
          </a:p>
          <a:p>
            <a:pPr algn="just"/>
            <a:endParaRPr lang="en-US" sz="1600" dirty="0">
              <a:latin typeface="Arial" pitchFamily="34" charset="0"/>
              <a:cs typeface="Arial" pitchFamily="34" charset="0"/>
            </a:endParaRPr>
          </a:p>
          <a:p>
            <a:pPr lvl="0" algn="just"/>
            <a:r>
              <a:rPr lang="en-US" sz="1600" dirty="0">
                <a:latin typeface="Arial" pitchFamily="34" charset="0"/>
                <a:cs typeface="Arial" pitchFamily="34" charset="0"/>
              </a:rPr>
              <a:t>Open Meeting- New Business:</a:t>
            </a:r>
          </a:p>
          <a:p>
            <a:pPr lvl="0" algn="just"/>
            <a:r>
              <a:rPr lang="en-US" sz="1600" dirty="0">
                <a:latin typeface="Arial" pitchFamily="34" charset="0"/>
                <a:cs typeface="Arial" pitchFamily="34" charset="0"/>
              </a:rPr>
              <a:t>The planning team will review the solutions proposed in the previous meeting.  Through small group discussion and the use of force field analysis, a solution, or set of solutions will be developed for board consideration. The anticipated time to complete this activity is 90 minutes.  </a:t>
            </a:r>
          </a:p>
          <a:p>
            <a:pPr algn="just"/>
            <a:r>
              <a:rPr lang="en-US" sz="1600" dirty="0">
                <a:latin typeface="Arial" pitchFamily="34" charset="0"/>
                <a:cs typeface="Arial" pitchFamily="34" charset="0"/>
              </a:rPr>
              <a:t> </a:t>
            </a:r>
          </a:p>
          <a:p>
            <a:pPr lvl="0" algn="just"/>
            <a:r>
              <a:rPr lang="en-US" sz="1600" dirty="0">
                <a:latin typeface="Arial" pitchFamily="34" charset="0"/>
                <a:cs typeface="Arial" pitchFamily="34" charset="0"/>
              </a:rPr>
              <a:t>Implementation Strategies: </a:t>
            </a:r>
          </a:p>
          <a:p>
            <a:pPr lvl="0" algn="just"/>
            <a:r>
              <a:rPr lang="en-US" sz="1600" dirty="0">
                <a:latin typeface="Arial" pitchFamily="34" charset="0"/>
                <a:cs typeface="Arial" pitchFamily="34" charset="0"/>
              </a:rPr>
              <a:t>The planning team will develop a set of steps it believes the school board should take in order to maximize the opportunities for successfully addressing it facility needs. The anticipated time to complete this activity is 30 minutes.   </a:t>
            </a:r>
          </a:p>
          <a:p>
            <a:pPr algn="just"/>
            <a:r>
              <a:rPr lang="en-US" sz="1600" b="1" dirty="0">
                <a:latin typeface="Arial" pitchFamily="34" charset="0"/>
                <a:cs typeface="Arial" pitchFamily="34" charset="0"/>
              </a:rPr>
              <a:t> </a:t>
            </a:r>
            <a:endParaRPr lang="en-US" sz="1600" dirty="0">
              <a:latin typeface="Arial" pitchFamily="34" charset="0"/>
              <a:cs typeface="Arial" pitchFamily="34" charset="0"/>
            </a:endParaRPr>
          </a:p>
        </p:txBody>
      </p:sp>
    </p:spTree>
    <p:extLst>
      <p:ext uri="{BB962C8B-B14F-4D97-AF65-F5344CB8AC3E}">
        <p14:creationId xmlns:p14="http://schemas.microsoft.com/office/powerpoint/2010/main" val="200533552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24586" y="491320"/>
            <a:ext cx="8338782" cy="769441"/>
          </a:xfrm>
          <a:prstGeom prst="rect">
            <a:avLst/>
          </a:prstGeom>
          <a:noFill/>
        </p:spPr>
        <p:txBody>
          <a:bodyPr wrap="square" rtlCol="0">
            <a:spAutoFit/>
          </a:bodyPr>
          <a:lstStyle/>
          <a:p>
            <a:r>
              <a:rPr lang="en-US" sz="4400" b="1"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New Directions</a:t>
            </a:r>
            <a:endParaRPr lang="en-US" sz="4400" b="1" dirty="0">
              <a:solidFill>
                <a:srgbClr val="FF0000"/>
              </a:solidFill>
              <a:effectLst>
                <a:outerShdw blurRad="38100" dist="38100" dir="2700000" algn="tl">
                  <a:srgbClr val="000000">
                    <a:alpha val="43137"/>
                  </a:srgbClr>
                </a:outerShdw>
              </a:effectLst>
              <a:latin typeface="Aharoni" pitchFamily="2" charset="-79"/>
              <a:cs typeface="Aharoni" pitchFamily="2" charset="-79"/>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8686" y="1550727"/>
            <a:ext cx="4167685" cy="4167685"/>
          </a:xfrm>
          <a:prstGeom prst="rect">
            <a:avLst/>
          </a:prstGeom>
        </p:spPr>
      </p:pic>
      <p:pic>
        <p:nvPicPr>
          <p:cNvPr id="6" name="Picture 5" descr="ATS&amp;R Logo black and teal with services"/>
          <p:cNvPicPr/>
          <p:nvPr/>
        </p:nvPicPr>
        <p:blipFill>
          <a:blip r:embed="rId3">
            <a:extLst>
              <a:ext uri="{28A0092B-C50C-407E-A947-70E740481C1C}">
                <a14:useLocalDpi xmlns:a14="http://schemas.microsoft.com/office/drawing/2010/main" val="0"/>
              </a:ext>
            </a:extLst>
          </a:blip>
          <a:srcRect/>
          <a:stretch>
            <a:fillRect/>
          </a:stretch>
        </p:blipFill>
        <p:spPr bwMode="auto">
          <a:xfrm>
            <a:off x="10321121" y="6172200"/>
            <a:ext cx="1143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67858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25378" y="188585"/>
            <a:ext cx="8283398"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b="1"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CFAUSD:  Chasing History</a:t>
            </a:r>
            <a:endParaRPr lang="en-US" sz="4400" b="1" dirty="0">
              <a:solidFill>
                <a:srgbClr val="FF0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4" name="TextBox 9"/>
          <p:cNvSpPr txBox="1">
            <a:spLocks noChangeArrowheads="1"/>
          </p:cNvSpPr>
          <p:nvPr/>
        </p:nvSpPr>
        <p:spPr bwMode="auto">
          <a:xfrm>
            <a:off x="1786066" y="974793"/>
            <a:ext cx="14441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eaLnBrk="1" hangingPunct="1">
              <a:lnSpc>
                <a:spcPct val="100000"/>
              </a:lnSpc>
            </a:pPr>
            <a:r>
              <a:rPr lang="en-US" sz="2400" b="1" dirty="0">
                <a:solidFill>
                  <a:schemeClr val="tx1"/>
                </a:solidFill>
                <a:latin typeface="Arial" panose="020B0604020202020204" pitchFamily="34" charset="0"/>
                <a:cs typeface="Arial" panose="020B0604020202020204" pitchFamily="34" charset="0"/>
              </a:rPr>
              <a:t>Industry</a:t>
            </a:r>
          </a:p>
        </p:txBody>
      </p:sp>
      <p:sp>
        <p:nvSpPr>
          <p:cNvPr id="5" name="TextBox 10"/>
          <p:cNvSpPr txBox="1">
            <a:spLocks noChangeArrowheads="1"/>
          </p:cNvSpPr>
          <p:nvPr/>
        </p:nvSpPr>
        <p:spPr bwMode="auto">
          <a:xfrm>
            <a:off x="3968588" y="974792"/>
            <a:ext cx="20553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eaLnBrk="1" hangingPunct="1">
              <a:lnSpc>
                <a:spcPct val="100000"/>
              </a:lnSpc>
            </a:pPr>
            <a:r>
              <a:rPr lang="en-US" sz="2400" b="1" dirty="0">
                <a:solidFill>
                  <a:schemeClr val="tx1"/>
                </a:solidFill>
                <a:latin typeface="Arial" pitchFamily="34" charset="0"/>
                <a:cs typeface="Arial" pitchFamily="34" charset="0"/>
              </a:rPr>
              <a:t>Technology</a:t>
            </a:r>
          </a:p>
        </p:txBody>
      </p:sp>
      <p:sp>
        <p:nvSpPr>
          <p:cNvPr id="6" name="TextBox 11"/>
          <p:cNvSpPr txBox="1">
            <a:spLocks noChangeArrowheads="1"/>
          </p:cNvSpPr>
          <p:nvPr/>
        </p:nvSpPr>
        <p:spPr bwMode="auto">
          <a:xfrm>
            <a:off x="6800255" y="1002500"/>
            <a:ext cx="19992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eaLnBrk="1" hangingPunct="1">
              <a:lnSpc>
                <a:spcPct val="100000"/>
              </a:lnSpc>
            </a:pPr>
            <a:r>
              <a:rPr lang="en-US" sz="2400" b="1" dirty="0" smtClean="0">
                <a:solidFill>
                  <a:schemeClr val="tx1"/>
                </a:solidFill>
                <a:latin typeface="Arial" panose="020B0604020202020204" pitchFamily="34" charset="0"/>
                <a:cs typeface="Arial" panose="020B0604020202020204" pitchFamily="34" charset="0"/>
              </a:rPr>
              <a:t>Knowledge</a:t>
            </a:r>
            <a:endParaRPr lang="en-US" sz="2400" b="1" dirty="0">
              <a:solidFill>
                <a:schemeClr val="tx1"/>
              </a:solidFill>
              <a:latin typeface="Arial" panose="020B0604020202020204" pitchFamily="34" charset="0"/>
              <a:cs typeface="Arial" panose="020B0604020202020204" pitchFamily="34" charset="0"/>
            </a:endParaRPr>
          </a:p>
        </p:txBody>
      </p:sp>
      <p:sp>
        <p:nvSpPr>
          <p:cNvPr id="7" name="TextBox 11"/>
          <p:cNvSpPr txBox="1">
            <a:spLocks noChangeArrowheads="1"/>
          </p:cNvSpPr>
          <p:nvPr/>
        </p:nvSpPr>
        <p:spPr bwMode="auto">
          <a:xfrm>
            <a:off x="9340964" y="1018096"/>
            <a:ext cx="19992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eaLnBrk="1" hangingPunct="1">
              <a:lnSpc>
                <a:spcPct val="100000"/>
              </a:lnSpc>
            </a:pPr>
            <a:r>
              <a:rPr lang="en-US" sz="2400" b="1" dirty="0">
                <a:solidFill>
                  <a:schemeClr val="tx1"/>
                </a:solidFill>
                <a:latin typeface="Arial" panose="020B0604020202020204" pitchFamily="34" charset="0"/>
                <a:cs typeface="Arial" panose="020B0604020202020204" pitchFamily="34" charset="0"/>
              </a:rPr>
              <a:t>Innovation</a:t>
            </a:r>
          </a:p>
        </p:txBody>
      </p:sp>
      <p:sp>
        <p:nvSpPr>
          <p:cNvPr id="10" name="TextBox 9"/>
          <p:cNvSpPr txBox="1"/>
          <p:nvPr/>
        </p:nvSpPr>
        <p:spPr>
          <a:xfrm>
            <a:off x="1711112" y="1436458"/>
            <a:ext cx="1594058" cy="307777"/>
          </a:xfrm>
          <a:prstGeom prst="rect">
            <a:avLst/>
          </a:prstGeom>
          <a:noFill/>
        </p:spPr>
        <p:txBody>
          <a:bodyPr wrap="square" rtlCol="0">
            <a:spAutoFit/>
          </a:bodyPr>
          <a:lstStyle/>
          <a:p>
            <a:r>
              <a:rPr lang="en-US" sz="1400" b="1" dirty="0" smtClean="0">
                <a:latin typeface="Arial" pitchFamily="34" charset="0"/>
                <a:cs typeface="Arial" pitchFamily="34" charset="0"/>
              </a:rPr>
              <a:t>L1800-M1900</a:t>
            </a:r>
            <a:endParaRPr lang="en-US" sz="1400" b="1" dirty="0">
              <a:latin typeface="Arial" pitchFamily="34" charset="0"/>
              <a:cs typeface="Arial" pitchFamily="34" charset="0"/>
            </a:endParaRPr>
          </a:p>
        </p:txBody>
      </p:sp>
      <p:sp>
        <p:nvSpPr>
          <p:cNvPr id="11" name="TextBox 10"/>
          <p:cNvSpPr txBox="1"/>
          <p:nvPr/>
        </p:nvSpPr>
        <p:spPr>
          <a:xfrm>
            <a:off x="4098013" y="1441527"/>
            <a:ext cx="1594058" cy="307777"/>
          </a:xfrm>
          <a:prstGeom prst="rect">
            <a:avLst/>
          </a:prstGeom>
          <a:noFill/>
        </p:spPr>
        <p:txBody>
          <a:bodyPr wrap="square" rtlCol="0">
            <a:spAutoFit/>
          </a:bodyPr>
          <a:lstStyle/>
          <a:p>
            <a:r>
              <a:rPr lang="en-US" sz="1400" b="1" dirty="0" smtClean="0">
                <a:latin typeface="Arial" pitchFamily="34" charset="0"/>
                <a:cs typeface="Arial" pitchFamily="34" charset="0"/>
              </a:rPr>
              <a:t>M1900-M/L1900</a:t>
            </a:r>
            <a:endParaRPr lang="en-US" sz="1400" b="1" dirty="0">
              <a:latin typeface="Arial" pitchFamily="34" charset="0"/>
              <a:cs typeface="Arial" pitchFamily="34" charset="0"/>
            </a:endParaRPr>
          </a:p>
        </p:txBody>
      </p:sp>
      <p:sp>
        <p:nvSpPr>
          <p:cNvPr id="13" name="TextBox 12"/>
          <p:cNvSpPr txBox="1"/>
          <p:nvPr/>
        </p:nvSpPr>
        <p:spPr>
          <a:xfrm>
            <a:off x="9454824" y="1461636"/>
            <a:ext cx="1594058" cy="307777"/>
          </a:xfrm>
          <a:prstGeom prst="rect">
            <a:avLst/>
          </a:prstGeom>
          <a:noFill/>
        </p:spPr>
        <p:txBody>
          <a:bodyPr wrap="square" rtlCol="0">
            <a:spAutoFit/>
          </a:bodyPr>
          <a:lstStyle/>
          <a:p>
            <a:r>
              <a:rPr lang="en-US" sz="1400" b="1" dirty="0" smtClean="0">
                <a:latin typeface="Arial" pitchFamily="34" charset="0"/>
                <a:cs typeface="Arial" pitchFamily="34" charset="0"/>
              </a:rPr>
              <a:t>2000- Present</a:t>
            </a:r>
            <a:endParaRPr lang="en-US" sz="1400" b="1" dirty="0">
              <a:latin typeface="Arial" pitchFamily="34" charset="0"/>
              <a:cs typeface="Arial" pitchFamily="34" charset="0"/>
            </a:endParaRPr>
          </a:p>
        </p:txBody>
      </p:sp>
      <p:sp>
        <p:nvSpPr>
          <p:cNvPr id="14" name="TextBox 13"/>
          <p:cNvSpPr txBox="1"/>
          <p:nvPr/>
        </p:nvSpPr>
        <p:spPr>
          <a:xfrm>
            <a:off x="6837940" y="1431737"/>
            <a:ext cx="1594058" cy="307777"/>
          </a:xfrm>
          <a:prstGeom prst="rect">
            <a:avLst/>
          </a:prstGeom>
          <a:noFill/>
        </p:spPr>
        <p:txBody>
          <a:bodyPr wrap="square" rtlCol="0">
            <a:spAutoFit/>
          </a:bodyPr>
          <a:lstStyle/>
          <a:p>
            <a:r>
              <a:rPr lang="en-US" sz="1400" b="1" dirty="0" smtClean="0">
                <a:latin typeface="Arial" pitchFamily="34" charset="0"/>
                <a:cs typeface="Arial" pitchFamily="34" charset="0"/>
              </a:rPr>
              <a:t>L1900-2000</a:t>
            </a:r>
            <a:endParaRPr lang="en-US" sz="1400" b="1" dirty="0">
              <a:latin typeface="Arial" pitchFamily="34" charset="0"/>
              <a:cs typeface="Arial" pitchFamily="34" charset="0"/>
            </a:endParaRPr>
          </a:p>
        </p:txBody>
      </p:sp>
      <p:sp>
        <p:nvSpPr>
          <p:cNvPr id="15" name="TextBox 14"/>
          <p:cNvSpPr txBox="1"/>
          <p:nvPr/>
        </p:nvSpPr>
        <p:spPr>
          <a:xfrm>
            <a:off x="3978897" y="1723948"/>
            <a:ext cx="2136881" cy="1569660"/>
          </a:xfrm>
          <a:prstGeom prst="rect">
            <a:avLst/>
          </a:prstGeom>
          <a:noFill/>
        </p:spPr>
        <p:txBody>
          <a:bodyPr wrap="square" rtlCol="0">
            <a:spAutoFit/>
          </a:bodyPr>
          <a:lstStyle/>
          <a:p>
            <a:r>
              <a:rPr lang="en-US" sz="1200" b="1" dirty="0" smtClean="0">
                <a:latin typeface="Arial" pitchFamily="34" charset="0"/>
                <a:cs typeface="Arial" pitchFamily="34" charset="0"/>
              </a:rPr>
              <a:t>Hillcrest Elem. 1964</a:t>
            </a:r>
          </a:p>
          <a:p>
            <a:r>
              <a:rPr lang="en-US" sz="1200" b="1" dirty="0" smtClean="0">
                <a:latin typeface="Arial" pitchFamily="34" charset="0"/>
                <a:cs typeface="Arial" pitchFamily="34" charset="0"/>
              </a:rPr>
              <a:t>Jim Falls Elem. 1964</a:t>
            </a:r>
          </a:p>
          <a:p>
            <a:r>
              <a:rPr lang="en-US" sz="1200" dirty="0" err="1">
                <a:latin typeface="Arial" pitchFamily="34" charset="0"/>
                <a:cs typeface="Arial" pitchFamily="34" charset="0"/>
              </a:rPr>
              <a:t>Stillson</a:t>
            </a:r>
            <a:r>
              <a:rPr lang="en-US" sz="1200" dirty="0">
                <a:latin typeface="Arial" pitchFamily="34" charset="0"/>
                <a:cs typeface="Arial" pitchFamily="34" charset="0"/>
              </a:rPr>
              <a:t> Elem. </a:t>
            </a:r>
            <a:r>
              <a:rPr lang="en-US" sz="1200" dirty="0" smtClean="0">
                <a:latin typeface="Arial" pitchFamily="34" charset="0"/>
                <a:cs typeface="Arial" pitchFamily="34" charset="0"/>
              </a:rPr>
              <a:t>1963/85</a:t>
            </a:r>
          </a:p>
          <a:p>
            <a:r>
              <a:rPr lang="en-US" sz="1200" b="1" dirty="0" smtClean="0">
                <a:latin typeface="Arial" pitchFamily="34" charset="0"/>
                <a:cs typeface="Arial" pitchFamily="34" charset="0"/>
              </a:rPr>
              <a:t>Sr. High School 1959</a:t>
            </a:r>
          </a:p>
          <a:p>
            <a:r>
              <a:rPr lang="en-US" sz="1200" dirty="0">
                <a:latin typeface="Arial" pitchFamily="34" charset="0"/>
                <a:cs typeface="Arial" pitchFamily="34" charset="0"/>
              </a:rPr>
              <a:t>Sr. High School </a:t>
            </a:r>
            <a:r>
              <a:rPr lang="en-US" sz="1200" dirty="0" smtClean="0">
                <a:latin typeface="Arial" pitchFamily="34" charset="0"/>
                <a:cs typeface="Arial" pitchFamily="34" charset="0"/>
              </a:rPr>
              <a:t>1964</a:t>
            </a:r>
          </a:p>
          <a:p>
            <a:r>
              <a:rPr lang="en-US" sz="1200" b="1" dirty="0" smtClean="0">
                <a:latin typeface="Arial" pitchFamily="34" charset="0"/>
                <a:cs typeface="Arial" pitchFamily="34" charset="0"/>
              </a:rPr>
              <a:t>District Office  1964</a:t>
            </a:r>
            <a:endParaRPr lang="en-US" sz="1200" b="1" dirty="0">
              <a:latin typeface="Arial" pitchFamily="34" charset="0"/>
              <a:cs typeface="Arial" pitchFamily="34" charset="0"/>
            </a:endParaRPr>
          </a:p>
          <a:p>
            <a:endParaRPr lang="en-US" sz="1200" b="1" dirty="0">
              <a:latin typeface="Arial" pitchFamily="34" charset="0"/>
              <a:cs typeface="Arial" pitchFamily="34" charset="0"/>
            </a:endParaRPr>
          </a:p>
          <a:p>
            <a:endParaRPr lang="en-US" sz="1200" b="1" dirty="0">
              <a:latin typeface="Arial" pitchFamily="34" charset="0"/>
              <a:cs typeface="Arial" pitchFamily="34" charset="0"/>
            </a:endParaRPr>
          </a:p>
        </p:txBody>
      </p:sp>
      <p:sp>
        <p:nvSpPr>
          <p:cNvPr id="18" name="TextBox 17"/>
          <p:cNvSpPr txBox="1"/>
          <p:nvPr/>
        </p:nvSpPr>
        <p:spPr>
          <a:xfrm>
            <a:off x="9340964" y="1787357"/>
            <a:ext cx="2622017" cy="2123658"/>
          </a:xfrm>
          <a:prstGeom prst="rect">
            <a:avLst/>
          </a:prstGeom>
          <a:noFill/>
        </p:spPr>
        <p:txBody>
          <a:bodyPr wrap="square" rtlCol="0">
            <a:spAutoFit/>
          </a:bodyPr>
          <a:lstStyle/>
          <a:p>
            <a:r>
              <a:rPr lang="en-US" sz="1200" dirty="0" err="1" smtClean="0">
                <a:latin typeface="Arial" pitchFamily="34" charset="0"/>
                <a:cs typeface="Arial" pitchFamily="34" charset="0"/>
              </a:rPr>
              <a:t>Halmstad</a:t>
            </a:r>
            <a:r>
              <a:rPr lang="en-US" sz="1200" dirty="0" smtClean="0">
                <a:latin typeface="Arial" pitchFamily="34" charset="0"/>
                <a:cs typeface="Arial" pitchFamily="34" charset="0"/>
              </a:rPr>
              <a:t> Elem. 2001/05/14</a:t>
            </a:r>
          </a:p>
          <a:p>
            <a:r>
              <a:rPr lang="en-US" sz="1200" dirty="0">
                <a:latin typeface="Arial" pitchFamily="34" charset="0"/>
                <a:cs typeface="Arial" pitchFamily="34" charset="0"/>
              </a:rPr>
              <a:t>Jim Falls Elem. </a:t>
            </a:r>
            <a:r>
              <a:rPr lang="en-US" sz="1200" dirty="0" smtClean="0">
                <a:latin typeface="Arial" pitchFamily="34" charset="0"/>
                <a:cs typeface="Arial" pitchFamily="34" charset="0"/>
              </a:rPr>
              <a:t>2010/2014</a:t>
            </a:r>
          </a:p>
          <a:p>
            <a:r>
              <a:rPr lang="en-US" sz="1200" dirty="0" err="1">
                <a:latin typeface="Arial" pitchFamily="34" charset="0"/>
                <a:cs typeface="Arial" pitchFamily="34" charset="0"/>
              </a:rPr>
              <a:t>Southview</a:t>
            </a:r>
            <a:r>
              <a:rPr lang="en-US" sz="1200" dirty="0">
                <a:latin typeface="Arial" pitchFamily="34" charset="0"/>
                <a:cs typeface="Arial" pitchFamily="34" charset="0"/>
              </a:rPr>
              <a:t> Elem. </a:t>
            </a:r>
            <a:r>
              <a:rPr lang="en-US" sz="1200" dirty="0" smtClean="0">
                <a:latin typeface="Arial" pitchFamily="34" charset="0"/>
                <a:cs typeface="Arial" pitchFamily="34" charset="0"/>
              </a:rPr>
              <a:t>2001/11</a:t>
            </a:r>
          </a:p>
          <a:p>
            <a:r>
              <a:rPr lang="en-US" sz="1200" dirty="0" err="1">
                <a:latin typeface="Arial" pitchFamily="34" charset="0"/>
                <a:cs typeface="Arial" pitchFamily="34" charset="0"/>
              </a:rPr>
              <a:t>Stillson</a:t>
            </a:r>
            <a:r>
              <a:rPr lang="en-US" sz="1200" dirty="0">
                <a:latin typeface="Arial" pitchFamily="34" charset="0"/>
                <a:cs typeface="Arial" pitchFamily="34" charset="0"/>
              </a:rPr>
              <a:t> Elem. </a:t>
            </a:r>
            <a:r>
              <a:rPr lang="en-US" sz="1200" dirty="0" smtClean="0">
                <a:latin typeface="Arial" pitchFamily="34" charset="0"/>
                <a:cs typeface="Arial" pitchFamily="34" charset="0"/>
              </a:rPr>
              <a:t>2014</a:t>
            </a:r>
          </a:p>
          <a:p>
            <a:r>
              <a:rPr lang="en-US" sz="1200" dirty="0">
                <a:latin typeface="Arial" pitchFamily="34" charset="0"/>
                <a:cs typeface="Arial" pitchFamily="34" charset="0"/>
              </a:rPr>
              <a:t>Sr. High School </a:t>
            </a:r>
            <a:r>
              <a:rPr lang="en-US" sz="1200" dirty="0" smtClean="0">
                <a:latin typeface="Arial" pitchFamily="34" charset="0"/>
                <a:cs typeface="Arial" pitchFamily="34" charset="0"/>
              </a:rPr>
              <a:t>2014</a:t>
            </a:r>
          </a:p>
          <a:p>
            <a:r>
              <a:rPr lang="en-US" sz="1200" dirty="0" err="1">
                <a:latin typeface="Arial" pitchFamily="34" charset="0"/>
                <a:cs typeface="Arial" pitchFamily="34" charset="0"/>
              </a:rPr>
              <a:t>Korger</a:t>
            </a:r>
            <a:r>
              <a:rPr lang="en-US" sz="1200" dirty="0">
                <a:latin typeface="Arial" pitchFamily="34" charset="0"/>
                <a:cs typeface="Arial" pitchFamily="34" charset="0"/>
              </a:rPr>
              <a:t>-Chestnut  </a:t>
            </a:r>
            <a:r>
              <a:rPr lang="en-US" sz="1200" dirty="0" smtClean="0">
                <a:latin typeface="Arial" pitchFamily="34" charset="0"/>
                <a:cs typeface="Arial" pitchFamily="34" charset="0"/>
              </a:rPr>
              <a:t>2009</a:t>
            </a:r>
            <a:endParaRPr lang="en-US" sz="1200" dirty="0">
              <a:latin typeface="Arial" pitchFamily="34" charset="0"/>
              <a:cs typeface="Arial" pitchFamily="34" charset="0"/>
            </a:endParaRPr>
          </a:p>
          <a:p>
            <a:endParaRPr lang="en-US" sz="1200" dirty="0">
              <a:latin typeface="Arial" pitchFamily="34" charset="0"/>
              <a:cs typeface="Arial" pitchFamily="34" charset="0"/>
            </a:endParaRPr>
          </a:p>
          <a:p>
            <a:endParaRPr lang="en-US" sz="1200" b="1" dirty="0">
              <a:latin typeface="Arial" pitchFamily="34" charset="0"/>
              <a:cs typeface="Arial" pitchFamily="34" charset="0"/>
            </a:endParaRPr>
          </a:p>
          <a:p>
            <a:endParaRPr lang="en-US" sz="1200" dirty="0">
              <a:latin typeface="Arial" pitchFamily="34" charset="0"/>
              <a:cs typeface="Arial" pitchFamily="34" charset="0"/>
            </a:endParaRPr>
          </a:p>
          <a:p>
            <a:endParaRPr lang="en-US" sz="1200" dirty="0">
              <a:latin typeface="Arial" pitchFamily="34" charset="0"/>
              <a:cs typeface="Arial" pitchFamily="34" charset="0"/>
            </a:endParaRPr>
          </a:p>
          <a:p>
            <a:endParaRPr lang="en-US" sz="1200" dirty="0">
              <a:latin typeface="Arial" pitchFamily="34" charset="0"/>
              <a:cs typeface="Arial" pitchFamily="34" charset="0"/>
            </a:endParaRPr>
          </a:p>
        </p:txBody>
      </p:sp>
      <p:sp>
        <p:nvSpPr>
          <p:cNvPr id="19" name="TextBox 18"/>
          <p:cNvSpPr txBox="1"/>
          <p:nvPr/>
        </p:nvSpPr>
        <p:spPr>
          <a:xfrm>
            <a:off x="6794835" y="1749304"/>
            <a:ext cx="2546129" cy="2123658"/>
          </a:xfrm>
          <a:prstGeom prst="rect">
            <a:avLst/>
          </a:prstGeom>
          <a:noFill/>
        </p:spPr>
        <p:txBody>
          <a:bodyPr wrap="square" rtlCol="0">
            <a:spAutoFit/>
          </a:bodyPr>
          <a:lstStyle/>
          <a:p>
            <a:r>
              <a:rPr lang="en-US" sz="1200" b="1" dirty="0" err="1" smtClean="0">
                <a:latin typeface="Arial" pitchFamily="34" charset="0"/>
                <a:cs typeface="Arial" pitchFamily="34" charset="0"/>
              </a:rPr>
              <a:t>Halmstad</a:t>
            </a:r>
            <a:r>
              <a:rPr lang="en-US" sz="1200" b="1" dirty="0" smtClean="0">
                <a:latin typeface="Arial" pitchFamily="34" charset="0"/>
                <a:cs typeface="Arial" pitchFamily="34" charset="0"/>
              </a:rPr>
              <a:t> Elem. 1971</a:t>
            </a:r>
          </a:p>
          <a:p>
            <a:r>
              <a:rPr lang="en-US" sz="1200" dirty="0">
                <a:latin typeface="Arial" pitchFamily="34" charset="0"/>
                <a:cs typeface="Arial" pitchFamily="34" charset="0"/>
              </a:rPr>
              <a:t>Hillcrest </a:t>
            </a:r>
            <a:r>
              <a:rPr lang="en-US" sz="1200" dirty="0" smtClean="0">
                <a:latin typeface="Arial" pitchFamily="34" charset="0"/>
                <a:cs typeface="Arial" pitchFamily="34" charset="0"/>
              </a:rPr>
              <a:t>Elem. 1969/91/01</a:t>
            </a:r>
          </a:p>
          <a:p>
            <a:r>
              <a:rPr lang="en-US" sz="1200" dirty="0" smtClean="0">
                <a:latin typeface="Arial" pitchFamily="34" charset="0"/>
                <a:cs typeface="Arial" pitchFamily="34" charset="0"/>
              </a:rPr>
              <a:t>Jim Falls Elem. 1992</a:t>
            </a:r>
          </a:p>
          <a:p>
            <a:r>
              <a:rPr lang="en-US" sz="1200" b="1" dirty="0" smtClean="0">
                <a:latin typeface="Arial" pitchFamily="34" charset="0"/>
                <a:cs typeface="Arial" pitchFamily="34" charset="0"/>
              </a:rPr>
              <a:t>Parkview Elem. 1995</a:t>
            </a:r>
          </a:p>
          <a:p>
            <a:r>
              <a:rPr lang="en-US" sz="1200" dirty="0" err="1" smtClean="0">
                <a:latin typeface="Arial" pitchFamily="34" charset="0"/>
                <a:cs typeface="Arial" pitchFamily="34" charset="0"/>
              </a:rPr>
              <a:t>Southview</a:t>
            </a:r>
            <a:r>
              <a:rPr lang="en-US" sz="1200" dirty="0" smtClean="0">
                <a:latin typeface="Arial" pitchFamily="34" charset="0"/>
                <a:cs typeface="Arial" pitchFamily="34" charset="0"/>
              </a:rPr>
              <a:t> Elem. 1988/91</a:t>
            </a:r>
          </a:p>
          <a:p>
            <a:r>
              <a:rPr lang="en-US" sz="1200" dirty="0" err="1">
                <a:latin typeface="Arial" pitchFamily="34" charset="0"/>
                <a:cs typeface="Arial" pitchFamily="34" charset="0"/>
              </a:rPr>
              <a:t>Stillson</a:t>
            </a:r>
            <a:r>
              <a:rPr lang="en-US" sz="1200" dirty="0">
                <a:latin typeface="Arial" pitchFamily="34" charset="0"/>
                <a:cs typeface="Arial" pitchFamily="34" charset="0"/>
              </a:rPr>
              <a:t> Elem. </a:t>
            </a:r>
            <a:r>
              <a:rPr lang="en-US" sz="1200" dirty="0" smtClean="0">
                <a:latin typeface="Arial" pitchFamily="34" charset="0"/>
                <a:cs typeface="Arial" pitchFamily="34" charset="0"/>
              </a:rPr>
              <a:t>1990/94</a:t>
            </a:r>
          </a:p>
          <a:p>
            <a:r>
              <a:rPr lang="en-US" sz="1200" b="1" dirty="0" smtClean="0">
                <a:latin typeface="Arial" pitchFamily="34" charset="0"/>
                <a:cs typeface="Arial" pitchFamily="34" charset="0"/>
              </a:rPr>
              <a:t>Middle School  1977</a:t>
            </a:r>
          </a:p>
          <a:p>
            <a:r>
              <a:rPr lang="en-US" sz="1200" dirty="0">
                <a:latin typeface="Arial" pitchFamily="34" charset="0"/>
                <a:cs typeface="Arial" pitchFamily="34" charset="0"/>
              </a:rPr>
              <a:t>Sr. High School </a:t>
            </a:r>
            <a:r>
              <a:rPr lang="en-US" sz="1200" dirty="0" smtClean="0">
                <a:latin typeface="Arial" pitchFamily="34" charset="0"/>
                <a:cs typeface="Arial" pitchFamily="34" charset="0"/>
              </a:rPr>
              <a:t>1971/74/97</a:t>
            </a:r>
          </a:p>
          <a:p>
            <a:r>
              <a:rPr lang="en-US" sz="1200" dirty="0" smtClean="0">
                <a:latin typeface="Arial" pitchFamily="34" charset="0"/>
                <a:cs typeface="Arial" pitchFamily="34" charset="0"/>
              </a:rPr>
              <a:t>District Office  1991</a:t>
            </a:r>
            <a:endParaRPr lang="en-US" sz="1200" dirty="0">
              <a:latin typeface="Arial" pitchFamily="34" charset="0"/>
              <a:cs typeface="Arial" pitchFamily="34" charset="0"/>
            </a:endParaRPr>
          </a:p>
          <a:p>
            <a:endParaRPr lang="en-US" sz="1200" b="1" dirty="0">
              <a:latin typeface="Arial" pitchFamily="34" charset="0"/>
              <a:cs typeface="Arial" pitchFamily="34" charset="0"/>
            </a:endParaRPr>
          </a:p>
          <a:p>
            <a:endParaRPr lang="en-US" sz="1200" dirty="0">
              <a:latin typeface="Arial" pitchFamily="34" charset="0"/>
              <a:cs typeface="Arial" pitchFamily="34" charset="0"/>
            </a:endParaRPr>
          </a:p>
        </p:txBody>
      </p:sp>
      <p:sp>
        <p:nvSpPr>
          <p:cNvPr id="20" name="TextBox 19"/>
          <p:cNvSpPr txBox="1"/>
          <p:nvPr/>
        </p:nvSpPr>
        <p:spPr>
          <a:xfrm>
            <a:off x="1611387" y="1744260"/>
            <a:ext cx="2136881" cy="830997"/>
          </a:xfrm>
          <a:prstGeom prst="rect">
            <a:avLst/>
          </a:prstGeom>
          <a:noFill/>
        </p:spPr>
        <p:txBody>
          <a:bodyPr wrap="square" rtlCol="0">
            <a:spAutoFit/>
          </a:bodyPr>
          <a:lstStyle/>
          <a:p>
            <a:r>
              <a:rPr lang="en-US" sz="1200" b="1" dirty="0" err="1" smtClean="0">
                <a:latin typeface="Arial" pitchFamily="34" charset="0"/>
                <a:cs typeface="Arial" pitchFamily="34" charset="0"/>
              </a:rPr>
              <a:t>Southview</a:t>
            </a:r>
            <a:r>
              <a:rPr lang="en-US" sz="1200" b="1" dirty="0" smtClean="0">
                <a:latin typeface="Arial" pitchFamily="34" charset="0"/>
                <a:cs typeface="Arial" pitchFamily="34" charset="0"/>
              </a:rPr>
              <a:t> Elem. 1952</a:t>
            </a:r>
          </a:p>
          <a:p>
            <a:r>
              <a:rPr lang="en-US" sz="1200" b="1" dirty="0" err="1" smtClean="0">
                <a:latin typeface="Arial" pitchFamily="34" charset="0"/>
                <a:cs typeface="Arial" pitchFamily="34" charset="0"/>
              </a:rPr>
              <a:t>Stillson</a:t>
            </a:r>
            <a:r>
              <a:rPr lang="en-US" sz="1200" b="1" dirty="0" smtClean="0">
                <a:latin typeface="Arial" pitchFamily="34" charset="0"/>
                <a:cs typeface="Arial" pitchFamily="34" charset="0"/>
              </a:rPr>
              <a:t> Elem. 1930</a:t>
            </a:r>
          </a:p>
          <a:p>
            <a:r>
              <a:rPr lang="en-US" sz="1200" dirty="0" err="1">
                <a:latin typeface="Arial" pitchFamily="34" charset="0"/>
                <a:cs typeface="Arial" pitchFamily="34" charset="0"/>
              </a:rPr>
              <a:t>Stillson</a:t>
            </a:r>
            <a:r>
              <a:rPr lang="en-US" sz="1200" dirty="0">
                <a:latin typeface="Arial" pitchFamily="34" charset="0"/>
                <a:cs typeface="Arial" pitchFamily="34" charset="0"/>
              </a:rPr>
              <a:t> Elem. </a:t>
            </a:r>
            <a:r>
              <a:rPr lang="en-US" sz="1200" dirty="0" smtClean="0">
                <a:latin typeface="Arial" pitchFamily="34" charset="0"/>
                <a:cs typeface="Arial" pitchFamily="34" charset="0"/>
              </a:rPr>
              <a:t>1949/57</a:t>
            </a:r>
          </a:p>
          <a:p>
            <a:r>
              <a:rPr lang="en-US" sz="1200" b="1" dirty="0" err="1" smtClean="0">
                <a:latin typeface="Arial" pitchFamily="34" charset="0"/>
                <a:cs typeface="Arial" pitchFamily="34" charset="0"/>
              </a:rPr>
              <a:t>Korger</a:t>
            </a:r>
            <a:r>
              <a:rPr lang="en-US" sz="1200" b="1" dirty="0" smtClean="0">
                <a:latin typeface="Arial" pitchFamily="34" charset="0"/>
                <a:cs typeface="Arial" pitchFamily="34" charset="0"/>
              </a:rPr>
              <a:t>-Chestnut  1925</a:t>
            </a:r>
            <a:endParaRPr lang="en-US" sz="1200" b="1" dirty="0">
              <a:latin typeface="Arial" pitchFamily="34" charset="0"/>
              <a:cs typeface="Arial" pitchFamily="34" charset="0"/>
            </a:endParaRPr>
          </a:p>
        </p:txBody>
      </p:sp>
      <p:sp>
        <p:nvSpPr>
          <p:cNvPr id="23" name="Rounded Rectangle 22"/>
          <p:cNvSpPr/>
          <p:nvPr/>
        </p:nvSpPr>
        <p:spPr>
          <a:xfrm>
            <a:off x="1553142" y="2780292"/>
            <a:ext cx="1787525" cy="2081213"/>
          </a:xfrm>
          <a:prstGeom prst="round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fontAlgn="auto">
              <a:lnSpc>
                <a:spcPct val="100000"/>
              </a:lnSpc>
              <a:spcBef>
                <a:spcPts val="0"/>
              </a:spcBef>
              <a:spcAft>
                <a:spcPts val="0"/>
              </a:spcAft>
              <a:defRPr/>
            </a:pPr>
            <a:endParaRPr lang="en-US" sz="1800" b="0"/>
          </a:p>
        </p:txBody>
      </p:sp>
      <p:sp>
        <p:nvSpPr>
          <p:cNvPr id="24" name="TextBox 13"/>
          <p:cNvSpPr txBox="1">
            <a:spLocks noChangeArrowheads="1"/>
          </p:cNvSpPr>
          <p:nvPr/>
        </p:nvSpPr>
        <p:spPr bwMode="auto">
          <a:xfrm>
            <a:off x="1613109" y="2919198"/>
            <a:ext cx="1843087" cy="180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eaLnBrk="1" hangingPunct="1">
              <a:lnSpc>
                <a:spcPct val="100000"/>
              </a:lnSpc>
              <a:buFont typeface="Arial" charset="0"/>
              <a:buChar char="•"/>
            </a:pPr>
            <a:r>
              <a:rPr lang="en-US" sz="1600" b="0" dirty="0">
                <a:solidFill>
                  <a:schemeClr val="bg1"/>
                </a:solidFill>
                <a:latin typeface="Calibri" pitchFamily="34" charset="0"/>
              </a:rPr>
              <a:t> Compulsory</a:t>
            </a:r>
          </a:p>
          <a:p>
            <a:pPr algn="l" eaLnBrk="1" hangingPunct="1">
              <a:lnSpc>
                <a:spcPct val="100000"/>
              </a:lnSpc>
              <a:buFont typeface="Arial" charset="0"/>
              <a:buChar char="•"/>
            </a:pPr>
            <a:r>
              <a:rPr lang="en-US" sz="1600" b="0" dirty="0">
                <a:solidFill>
                  <a:schemeClr val="bg1"/>
                </a:solidFill>
                <a:latin typeface="Calibri" pitchFamily="34" charset="0"/>
              </a:rPr>
              <a:t> High School</a:t>
            </a:r>
          </a:p>
          <a:p>
            <a:pPr algn="l" eaLnBrk="1" hangingPunct="1">
              <a:lnSpc>
                <a:spcPct val="100000"/>
              </a:lnSpc>
              <a:buFont typeface="Arial" charset="0"/>
              <a:buChar char="•"/>
            </a:pPr>
            <a:r>
              <a:rPr lang="en-US" sz="1600" b="0" dirty="0">
                <a:solidFill>
                  <a:schemeClr val="bg1"/>
                </a:solidFill>
                <a:latin typeface="Calibri" pitchFamily="34" charset="0"/>
              </a:rPr>
              <a:t> Vocational </a:t>
            </a:r>
          </a:p>
          <a:p>
            <a:pPr algn="l" eaLnBrk="1" hangingPunct="1">
              <a:lnSpc>
                <a:spcPct val="100000"/>
              </a:lnSpc>
              <a:buFont typeface="Arial" charset="0"/>
              <a:buNone/>
            </a:pPr>
            <a:r>
              <a:rPr lang="en-US" sz="1600" b="0" dirty="0">
                <a:solidFill>
                  <a:schemeClr val="bg1"/>
                </a:solidFill>
                <a:latin typeface="Calibri" pitchFamily="34" charset="0"/>
              </a:rPr>
              <a:t>  Programs</a:t>
            </a:r>
          </a:p>
          <a:p>
            <a:pPr algn="l" eaLnBrk="1" hangingPunct="1">
              <a:lnSpc>
                <a:spcPct val="100000"/>
              </a:lnSpc>
              <a:buFont typeface="Arial" charset="0"/>
              <a:buChar char="•"/>
            </a:pPr>
            <a:r>
              <a:rPr lang="en-US" sz="1600" b="0" dirty="0">
                <a:solidFill>
                  <a:schemeClr val="bg1"/>
                </a:solidFill>
                <a:latin typeface="Calibri" pitchFamily="34" charset="0"/>
              </a:rPr>
              <a:t> Women’s Entry</a:t>
            </a:r>
          </a:p>
          <a:p>
            <a:pPr algn="l" eaLnBrk="1" hangingPunct="1">
              <a:lnSpc>
                <a:spcPct val="100000"/>
              </a:lnSpc>
              <a:buFont typeface="Arial" charset="0"/>
              <a:buNone/>
            </a:pPr>
            <a:r>
              <a:rPr lang="en-US" sz="1600" b="0" dirty="0">
                <a:solidFill>
                  <a:schemeClr val="bg1"/>
                </a:solidFill>
                <a:latin typeface="Calibri" pitchFamily="34" charset="0"/>
              </a:rPr>
              <a:t>  into professions</a:t>
            </a:r>
          </a:p>
          <a:p>
            <a:pPr algn="l" eaLnBrk="1" hangingPunct="1">
              <a:lnSpc>
                <a:spcPct val="100000"/>
              </a:lnSpc>
              <a:buFont typeface="Arial" charset="0"/>
              <a:buChar char="•"/>
            </a:pPr>
            <a:r>
              <a:rPr lang="en-US" sz="1600" b="0" dirty="0">
                <a:solidFill>
                  <a:schemeClr val="bg1"/>
                </a:solidFill>
                <a:latin typeface="Calibri" pitchFamily="34" charset="0"/>
              </a:rPr>
              <a:t> New Immigrants</a:t>
            </a:r>
          </a:p>
        </p:txBody>
      </p:sp>
      <p:sp>
        <p:nvSpPr>
          <p:cNvPr id="25" name="Rounded Rectangle 24"/>
          <p:cNvSpPr/>
          <p:nvPr/>
        </p:nvSpPr>
        <p:spPr>
          <a:xfrm>
            <a:off x="3793421" y="3058105"/>
            <a:ext cx="1898650" cy="3243263"/>
          </a:xfrm>
          <a:prstGeom prst="round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fontAlgn="auto">
              <a:lnSpc>
                <a:spcPct val="100000"/>
              </a:lnSpc>
              <a:spcBef>
                <a:spcPts val="0"/>
              </a:spcBef>
              <a:spcAft>
                <a:spcPts val="0"/>
              </a:spcAft>
              <a:defRPr/>
            </a:pPr>
            <a:endParaRPr lang="en-US" sz="1800" b="0"/>
          </a:p>
        </p:txBody>
      </p:sp>
      <p:sp>
        <p:nvSpPr>
          <p:cNvPr id="26" name="TextBox 15"/>
          <p:cNvSpPr txBox="1">
            <a:spLocks noChangeArrowheads="1"/>
          </p:cNvSpPr>
          <p:nvPr/>
        </p:nvSpPr>
        <p:spPr bwMode="auto">
          <a:xfrm>
            <a:off x="3725158" y="3279352"/>
            <a:ext cx="2035175" cy="28007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eaLnBrk="1" hangingPunct="1">
              <a:lnSpc>
                <a:spcPct val="100000"/>
              </a:lnSpc>
              <a:buFont typeface="Arial" charset="0"/>
              <a:buChar char="•"/>
            </a:pPr>
            <a:r>
              <a:rPr lang="en-US" sz="1600" b="0" dirty="0">
                <a:solidFill>
                  <a:schemeClr val="bg1"/>
                </a:solidFill>
                <a:latin typeface="Calibri" pitchFamily="34" charset="0"/>
              </a:rPr>
              <a:t> Baby Boom/School</a:t>
            </a:r>
          </a:p>
          <a:p>
            <a:pPr algn="l" eaLnBrk="1" hangingPunct="1">
              <a:lnSpc>
                <a:spcPct val="100000"/>
              </a:lnSpc>
              <a:buFont typeface="Arial" charset="0"/>
              <a:buNone/>
            </a:pPr>
            <a:r>
              <a:rPr lang="en-US" sz="1600" b="0" dirty="0">
                <a:solidFill>
                  <a:schemeClr val="bg1"/>
                </a:solidFill>
                <a:latin typeface="Calibri" pitchFamily="34" charset="0"/>
              </a:rPr>
              <a:t>  Building Explosion</a:t>
            </a:r>
          </a:p>
          <a:p>
            <a:pPr algn="l" eaLnBrk="1" hangingPunct="1">
              <a:lnSpc>
                <a:spcPct val="100000"/>
              </a:lnSpc>
              <a:buFont typeface="Arial" charset="0"/>
              <a:buChar char="•"/>
            </a:pPr>
            <a:r>
              <a:rPr lang="en-US" sz="1600" b="0" dirty="0">
                <a:solidFill>
                  <a:schemeClr val="bg1"/>
                </a:solidFill>
                <a:latin typeface="Calibri" pitchFamily="34" charset="0"/>
              </a:rPr>
              <a:t> Sputnik/ ‘New’</a:t>
            </a:r>
          </a:p>
          <a:p>
            <a:pPr algn="l" eaLnBrk="1" hangingPunct="1">
              <a:lnSpc>
                <a:spcPct val="100000"/>
              </a:lnSpc>
              <a:buFont typeface="Arial" charset="0"/>
              <a:buNone/>
            </a:pPr>
            <a:r>
              <a:rPr lang="en-US" sz="1600" b="0" dirty="0">
                <a:solidFill>
                  <a:schemeClr val="bg1"/>
                </a:solidFill>
                <a:latin typeface="Calibri" pitchFamily="34" charset="0"/>
              </a:rPr>
              <a:t>  Math and Science</a:t>
            </a:r>
          </a:p>
          <a:p>
            <a:pPr algn="l" eaLnBrk="1" hangingPunct="1">
              <a:lnSpc>
                <a:spcPct val="100000"/>
              </a:lnSpc>
              <a:buFont typeface="Arial" charset="0"/>
              <a:buChar char="•"/>
            </a:pPr>
            <a:r>
              <a:rPr lang="en-US" sz="1600" b="0" dirty="0">
                <a:solidFill>
                  <a:schemeClr val="bg1"/>
                </a:solidFill>
                <a:latin typeface="Calibri" pitchFamily="34" charset="0"/>
              </a:rPr>
              <a:t> Civil Rights</a:t>
            </a:r>
          </a:p>
          <a:p>
            <a:pPr algn="l" eaLnBrk="1" hangingPunct="1">
              <a:lnSpc>
                <a:spcPct val="100000"/>
              </a:lnSpc>
              <a:buFont typeface="Arial" charset="0"/>
              <a:buChar char="•"/>
            </a:pPr>
            <a:r>
              <a:rPr lang="en-US" sz="1600" b="0" dirty="0">
                <a:solidFill>
                  <a:schemeClr val="bg1"/>
                </a:solidFill>
                <a:latin typeface="Calibri" pitchFamily="34" charset="0"/>
              </a:rPr>
              <a:t> Open Classrooms/</a:t>
            </a:r>
          </a:p>
          <a:p>
            <a:pPr algn="l" eaLnBrk="1" hangingPunct="1">
              <a:lnSpc>
                <a:spcPct val="100000"/>
              </a:lnSpc>
              <a:buFont typeface="Arial" charset="0"/>
              <a:buNone/>
            </a:pPr>
            <a:r>
              <a:rPr lang="en-US" sz="1600" b="0" dirty="0">
                <a:solidFill>
                  <a:schemeClr val="bg1"/>
                </a:solidFill>
                <a:latin typeface="Calibri" pitchFamily="34" charset="0"/>
              </a:rPr>
              <a:t>  Student </a:t>
            </a:r>
          </a:p>
          <a:p>
            <a:pPr algn="l" eaLnBrk="1" hangingPunct="1">
              <a:lnSpc>
                <a:spcPct val="100000"/>
              </a:lnSpc>
              <a:buFont typeface="Arial" charset="0"/>
              <a:buNone/>
            </a:pPr>
            <a:r>
              <a:rPr lang="en-US" sz="1600" b="0" dirty="0">
                <a:solidFill>
                  <a:schemeClr val="bg1"/>
                </a:solidFill>
                <a:latin typeface="Calibri" pitchFamily="34" charset="0"/>
              </a:rPr>
              <a:t>  Empowerment</a:t>
            </a:r>
          </a:p>
          <a:p>
            <a:pPr algn="l" eaLnBrk="1" hangingPunct="1">
              <a:lnSpc>
                <a:spcPct val="100000"/>
              </a:lnSpc>
              <a:buFont typeface="Arial" charset="0"/>
              <a:buChar char="•"/>
            </a:pPr>
            <a:r>
              <a:rPr lang="en-US" sz="1600" b="0" dirty="0">
                <a:solidFill>
                  <a:schemeClr val="bg1"/>
                </a:solidFill>
                <a:latin typeface="Calibri" pitchFamily="34" charset="0"/>
              </a:rPr>
              <a:t> Title IX</a:t>
            </a:r>
          </a:p>
          <a:p>
            <a:pPr algn="l" eaLnBrk="1" hangingPunct="1">
              <a:lnSpc>
                <a:spcPct val="100000"/>
              </a:lnSpc>
              <a:buFont typeface="Arial" charset="0"/>
              <a:buChar char="•"/>
            </a:pPr>
            <a:r>
              <a:rPr lang="en-US" sz="1600" b="0" dirty="0">
                <a:solidFill>
                  <a:schemeClr val="bg1"/>
                </a:solidFill>
                <a:latin typeface="Calibri" pitchFamily="34" charset="0"/>
              </a:rPr>
              <a:t> Special Education</a:t>
            </a:r>
          </a:p>
          <a:p>
            <a:pPr algn="l" eaLnBrk="1" hangingPunct="1">
              <a:lnSpc>
                <a:spcPct val="100000"/>
              </a:lnSpc>
              <a:buFont typeface="Arial" charset="0"/>
              <a:buChar char="•"/>
            </a:pPr>
            <a:endParaRPr lang="en-US" sz="1600" b="0" dirty="0">
              <a:solidFill>
                <a:schemeClr val="bg1"/>
              </a:solidFill>
              <a:latin typeface="Calibri" pitchFamily="34" charset="0"/>
            </a:endParaRPr>
          </a:p>
        </p:txBody>
      </p:sp>
      <p:sp>
        <p:nvSpPr>
          <p:cNvPr id="27" name="Rounded Rectangle 26"/>
          <p:cNvSpPr/>
          <p:nvPr/>
        </p:nvSpPr>
        <p:spPr>
          <a:xfrm>
            <a:off x="6737951" y="3519055"/>
            <a:ext cx="1898650" cy="3214254"/>
          </a:xfrm>
          <a:prstGeom prst="round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fontAlgn="auto">
              <a:lnSpc>
                <a:spcPct val="100000"/>
              </a:lnSpc>
              <a:spcBef>
                <a:spcPts val="0"/>
              </a:spcBef>
              <a:spcAft>
                <a:spcPts val="0"/>
              </a:spcAft>
              <a:defRPr/>
            </a:pPr>
            <a:endParaRPr lang="en-US" sz="1800" b="0"/>
          </a:p>
        </p:txBody>
      </p:sp>
      <p:sp>
        <p:nvSpPr>
          <p:cNvPr id="28" name="TextBox 27"/>
          <p:cNvSpPr txBox="1"/>
          <p:nvPr/>
        </p:nvSpPr>
        <p:spPr>
          <a:xfrm>
            <a:off x="6863206" y="3519055"/>
            <a:ext cx="1648140" cy="3816429"/>
          </a:xfrm>
          <a:prstGeom prst="rect">
            <a:avLst/>
          </a:prstGeom>
          <a:noFill/>
        </p:spPr>
        <p:txBody>
          <a:bodyPr wrap="square" rtlCol="0">
            <a:spAutoFit/>
          </a:bodyPr>
          <a:lstStyle/>
          <a:p>
            <a:pPr marL="285750" indent="-285750">
              <a:buFont typeface="Arial" pitchFamily="34" charset="0"/>
              <a:buChar char="•"/>
            </a:pPr>
            <a:r>
              <a:rPr lang="en-US" sz="1600" dirty="0">
                <a:solidFill>
                  <a:schemeClr val="bg1"/>
                </a:solidFill>
                <a:latin typeface="Calibri" pitchFamily="34" charset="0"/>
              </a:rPr>
              <a:t>Nation at Risk </a:t>
            </a:r>
            <a:r>
              <a:rPr lang="en-US" sz="1600" dirty="0" smtClean="0">
                <a:solidFill>
                  <a:schemeClr val="bg1"/>
                </a:solidFill>
                <a:latin typeface="Calibri" pitchFamily="34" charset="0"/>
              </a:rPr>
              <a:t> </a:t>
            </a:r>
          </a:p>
          <a:p>
            <a:pPr marL="285750" indent="-285750">
              <a:buFont typeface="Arial" pitchFamily="34" charset="0"/>
              <a:buChar char="•"/>
            </a:pPr>
            <a:r>
              <a:rPr lang="en-US" sz="1600" dirty="0" smtClean="0">
                <a:solidFill>
                  <a:schemeClr val="bg1"/>
                </a:solidFill>
                <a:latin typeface="Calibri" pitchFamily="34" charset="0"/>
              </a:rPr>
              <a:t>State Standards</a:t>
            </a:r>
          </a:p>
          <a:p>
            <a:pPr>
              <a:buFont typeface="Arial" charset="0"/>
              <a:buChar char="•"/>
            </a:pPr>
            <a:r>
              <a:rPr lang="en-US" sz="1600" dirty="0">
                <a:solidFill>
                  <a:schemeClr val="bg1"/>
                </a:solidFill>
                <a:latin typeface="Calibri" pitchFamily="34" charset="0"/>
              </a:rPr>
              <a:t> Competition  </a:t>
            </a:r>
            <a:r>
              <a:rPr lang="en-US" sz="1600" dirty="0" smtClean="0">
                <a:solidFill>
                  <a:schemeClr val="bg1"/>
                </a:solidFill>
                <a:latin typeface="Calibri" pitchFamily="34" charset="0"/>
              </a:rPr>
              <a:t>    driven  education i.e. vouchers, charters,  PSEO,</a:t>
            </a:r>
            <a:endParaRPr lang="en-US" sz="1600" dirty="0">
              <a:solidFill>
                <a:schemeClr val="bg1"/>
              </a:solidFill>
              <a:latin typeface="Calibri" pitchFamily="34" charset="0"/>
            </a:endParaRPr>
          </a:p>
          <a:p>
            <a:r>
              <a:rPr lang="en-US" sz="1600" dirty="0">
                <a:solidFill>
                  <a:schemeClr val="bg1"/>
                </a:solidFill>
                <a:latin typeface="Calibri" pitchFamily="34" charset="0"/>
              </a:rPr>
              <a:t>  </a:t>
            </a:r>
            <a:r>
              <a:rPr lang="en-US" sz="1600" dirty="0" smtClean="0">
                <a:solidFill>
                  <a:schemeClr val="bg1"/>
                </a:solidFill>
                <a:latin typeface="Calibri" pitchFamily="34" charset="0"/>
              </a:rPr>
              <a:t>home-schools</a:t>
            </a:r>
          </a:p>
          <a:p>
            <a:pPr marL="285750" indent="-285750">
              <a:buFont typeface="Arial" pitchFamily="34" charset="0"/>
              <a:buChar char="•"/>
            </a:pPr>
            <a:r>
              <a:rPr lang="en-US" sz="1600" dirty="0" smtClean="0">
                <a:solidFill>
                  <a:schemeClr val="bg1"/>
                </a:solidFill>
                <a:latin typeface="Calibri" pitchFamily="34" charset="0"/>
              </a:rPr>
              <a:t>Technology (information highway)</a:t>
            </a:r>
            <a:endParaRPr lang="en-US" sz="1600" dirty="0">
              <a:solidFill>
                <a:schemeClr val="bg1"/>
              </a:solidFill>
              <a:latin typeface="Calibri" pitchFamily="34" charset="0"/>
            </a:endParaRPr>
          </a:p>
          <a:p>
            <a:pPr marL="285750" indent="-285750">
              <a:buFont typeface="Arial" pitchFamily="34" charset="0"/>
              <a:buChar char="•"/>
            </a:pPr>
            <a:r>
              <a:rPr lang="en-US" sz="1600" dirty="0">
                <a:solidFill>
                  <a:schemeClr val="bg1"/>
                </a:solidFill>
                <a:latin typeface="Calibri" pitchFamily="34" charset="0"/>
              </a:rPr>
              <a:t> New Immigrants</a:t>
            </a:r>
          </a:p>
          <a:p>
            <a:pPr marL="285750" indent="-285750">
              <a:buFont typeface="Arial" pitchFamily="34" charset="0"/>
              <a:buChar char="•"/>
            </a:pPr>
            <a:endParaRPr lang="en-US" sz="1600" dirty="0">
              <a:solidFill>
                <a:schemeClr val="bg1"/>
              </a:solidFill>
              <a:latin typeface="Calibri" pitchFamily="34" charset="0"/>
            </a:endParaRPr>
          </a:p>
          <a:p>
            <a:endParaRPr lang="en-US" dirty="0"/>
          </a:p>
        </p:txBody>
      </p:sp>
      <p:sp>
        <p:nvSpPr>
          <p:cNvPr id="29" name="Rounded Rectangle 28"/>
          <p:cNvSpPr/>
          <p:nvPr/>
        </p:nvSpPr>
        <p:spPr>
          <a:xfrm>
            <a:off x="9399923" y="3058105"/>
            <a:ext cx="1938337" cy="3711853"/>
          </a:xfrm>
          <a:prstGeom prst="round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fontAlgn="auto">
              <a:lnSpc>
                <a:spcPct val="100000"/>
              </a:lnSpc>
              <a:spcBef>
                <a:spcPts val="0"/>
              </a:spcBef>
              <a:spcAft>
                <a:spcPts val="0"/>
              </a:spcAft>
              <a:defRPr/>
            </a:pPr>
            <a:endParaRPr lang="en-US" sz="1800" b="0"/>
          </a:p>
        </p:txBody>
      </p:sp>
      <p:sp>
        <p:nvSpPr>
          <p:cNvPr id="30" name="TextBox 16"/>
          <p:cNvSpPr txBox="1">
            <a:spLocks noChangeArrowheads="1"/>
          </p:cNvSpPr>
          <p:nvPr/>
        </p:nvSpPr>
        <p:spPr bwMode="auto">
          <a:xfrm>
            <a:off x="9454824" y="3077595"/>
            <a:ext cx="1938337" cy="37856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eaLnBrk="1" hangingPunct="1">
              <a:lnSpc>
                <a:spcPct val="100000"/>
              </a:lnSpc>
              <a:buFont typeface="Arial" charset="0"/>
              <a:buChar char="•"/>
            </a:pPr>
            <a:r>
              <a:rPr lang="en-US" sz="1600" b="0" dirty="0" smtClean="0">
                <a:solidFill>
                  <a:schemeClr val="bg1"/>
                </a:solidFill>
                <a:latin typeface="Calibri" pitchFamily="34" charset="0"/>
              </a:rPr>
              <a:t>No </a:t>
            </a:r>
            <a:r>
              <a:rPr lang="en-US" sz="1600" b="0" dirty="0">
                <a:solidFill>
                  <a:schemeClr val="bg1"/>
                </a:solidFill>
                <a:latin typeface="Calibri" pitchFamily="34" charset="0"/>
              </a:rPr>
              <a:t>Child Left</a:t>
            </a:r>
          </a:p>
          <a:p>
            <a:pPr algn="l" eaLnBrk="1" hangingPunct="1">
              <a:lnSpc>
                <a:spcPct val="100000"/>
              </a:lnSpc>
              <a:buFont typeface="Arial" charset="0"/>
              <a:buNone/>
            </a:pPr>
            <a:r>
              <a:rPr lang="en-US" sz="1600" b="0" dirty="0">
                <a:solidFill>
                  <a:schemeClr val="bg1"/>
                </a:solidFill>
                <a:latin typeface="Calibri" pitchFamily="34" charset="0"/>
              </a:rPr>
              <a:t>  Behind</a:t>
            </a:r>
          </a:p>
          <a:p>
            <a:pPr algn="l" eaLnBrk="1" hangingPunct="1">
              <a:lnSpc>
                <a:spcPct val="100000"/>
              </a:lnSpc>
              <a:buFont typeface="Arial" charset="0"/>
              <a:buChar char="•"/>
            </a:pPr>
            <a:r>
              <a:rPr lang="en-US" sz="1600" b="0" dirty="0">
                <a:solidFill>
                  <a:schemeClr val="bg1"/>
                </a:solidFill>
                <a:latin typeface="Calibri" pitchFamily="34" charset="0"/>
              </a:rPr>
              <a:t> Accountability</a:t>
            </a:r>
          </a:p>
          <a:p>
            <a:pPr algn="l" eaLnBrk="1" hangingPunct="1">
              <a:lnSpc>
                <a:spcPct val="100000"/>
              </a:lnSpc>
              <a:buFont typeface="Arial" charset="0"/>
              <a:buChar char="•"/>
            </a:pPr>
            <a:r>
              <a:rPr lang="en-US" sz="1600" b="0" dirty="0">
                <a:solidFill>
                  <a:schemeClr val="bg1"/>
                </a:solidFill>
                <a:latin typeface="Calibri" pitchFamily="34" charset="0"/>
              </a:rPr>
              <a:t> National Standards</a:t>
            </a:r>
          </a:p>
          <a:p>
            <a:pPr algn="l" eaLnBrk="1" hangingPunct="1">
              <a:lnSpc>
                <a:spcPct val="100000"/>
              </a:lnSpc>
              <a:buFont typeface="Arial" charset="0"/>
              <a:buChar char="•"/>
            </a:pPr>
            <a:r>
              <a:rPr lang="en-US" sz="1600" b="0" dirty="0">
                <a:solidFill>
                  <a:schemeClr val="bg1"/>
                </a:solidFill>
                <a:latin typeface="Calibri" pitchFamily="34" charset="0"/>
              </a:rPr>
              <a:t> Instructional </a:t>
            </a:r>
          </a:p>
          <a:p>
            <a:pPr algn="l" eaLnBrk="1" hangingPunct="1">
              <a:lnSpc>
                <a:spcPct val="100000"/>
              </a:lnSpc>
              <a:buFont typeface="Arial" charset="0"/>
              <a:buNone/>
            </a:pPr>
            <a:r>
              <a:rPr lang="en-US" sz="1600" b="0" dirty="0">
                <a:solidFill>
                  <a:schemeClr val="bg1"/>
                </a:solidFill>
                <a:latin typeface="Calibri" pitchFamily="34" charset="0"/>
              </a:rPr>
              <a:t>  Technology</a:t>
            </a:r>
          </a:p>
          <a:p>
            <a:pPr algn="l" eaLnBrk="1" hangingPunct="1">
              <a:lnSpc>
                <a:spcPct val="100000"/>
              </a:lnSpc>
              <a:buFont typeface="Arial" charset="0"/>
              <a:buChar char="•"/>
            </a:pPr>
            <a:r>
              <a:rPr lang="en-US" sz="1600" b="0" dirty="0">
                <a:solidFill>
                  <a:schemeClr val="bg1"/>
                </a:solidFill>
                <a:latin typeface="Calibri" pitchFamily="34" charset="0"/>
              </a:rPr>
              <a:t> New Immigrants</a:t>
            </a:r>
          </a:p>
          <a:p>
            <a:pPr algn="l" eaLnBrk="1" hangingPunct="1">
              <a:lnSpc>
                <a:spcPct val="100000"/>
              </a:lnSpc>
              <a:buFont typeface="Arial" charset="0"/>
              <a:buChar char="•"/>
            </a:pPr>
            <a:r>
              <a:rPr lang="en-US" sz="1600" b="0" dirty="0">
                <a:solidFill>
                  <a:schemeClr val="bg1"/>
                </a:solidFill>
                <a:latin typeface="Calibri" pitchFamily="34" charset="0"/>
              </a:rPr>
              <a:t> The World is Flat-</a:t>
            </a:r>
          </a:p>
          <a:p>
            <a:pPr algn="l" eaLnBrk="1" hangingPunct="1">
              <a:lnSpc>
                <a:spcPct val="100000"/>
              </a:lnSpc>
              <a:buFont typeface="Arial" charset="0"/>
              <a:buNone/>
            </a:pPr>
            <a:r>
              <a:rPr lang="en-US" sz="1600" b="0" dirty="0">
                <a:solidFill>
                  <a:schemeClr val="bg1"/>
                </a:solidFill>
                <a:latin typeface="Calibri" pitchFamily="34" charset="0"/>
              </a:rPr>
              <a:t>   STEM </a:t>
            </a:r>
            <a:r>
              <a:rPr lang="en-US" sz="1600" b="0" dirty="0" err="1">
                <a:solidFill>
                  <a:schemeClr val="bg1"/>
                </a:solidFill>
                <a:latin typeface="Calibri" pitchFamily="34" charset="0"/>
              </a:rPr>
              <a:t>vs</a:t>
            </a:r>
            <a:r>
              <a:rPr lang="en-US" sz="1600" b="0" dirty="0">
                <a:solidFill>
                  <a:schemeClr val="bg1"/>
                </a:solidFill>
                <a:latin typeface="Calibri" pitchFamily="34" charset="0"/>
              </a:rPr>
              <a:t> Arts </a:t>
            </a:r>
            <a:r>
              <a:rPr lang="en-US" sz="1600" b="0" dirty="0" err="1">
                <a:solidFill>
                  <a:schemeClr val="bg1"/>
                </a:solidFill>
                <a:latin typeface="Calibri" pitchFamily="34" charset="0"/>
              </a:rPr>
              <a:t>vs</a:t>
            </a:r>
            <a:endParaRPr lang="en-US" sz="1600" b="0" dirty="0">
              <a:solidFill>
                <a:schemeClr val="bg1"/>
              </a:solidFill>
              <a:latin typeface="Calibri" pitchFamily="34" charset="0"/>
            </a:endParaRPr>
          </a:p>
          <a:p>
            <a:pPr algn="l" eaLnBrk="1" hangingPunct="1">
              <a:lnSpc>
                <a:spcPct val="100000"/>
              </a:lnSpc>
              <a:buFont typeface="Arial" charset="0"/>
              <a:buNone/>
            </a:pPr>
            <a:r>
              <a:rPr lang="en-US" sz="1600" b="0" dirty="0">
                <a:solidFill>
                  <a:schemeClr val="bg1"/>
                </a:solidFill>
                <a:latin typeface="Calibri" pitchFamily="34" charset="0"/>
              </a:rPr>
              <a:t>   </a:t>
            </a:r>
            <a:r>
              <a:rPr lang="en-US" sz="1600" b="0" dirty="0" smtClean="0">
                <a:solidFill>
                  <a:schemeClr val="bg1"/>
                </a:solidFill>
                <a:latin typeface="Calibri" pitchFamily="34" charset="0"/>
              </a:rPr>
              <a:t>Invention</a:t>
            </a:r>
          </a:p>
          <a:p>
            <a:pPr marL="285750" indent="-285750" algn="l" eaLnBrk="1" hangingPunct="1">
              <a:lnSpc>
                <a:spcPct val="100000"/>
              </a:lnSpc>
              <a:buFont typeface="Arial" pitchFamily="34" charset="0"/>
              <a:buChar char="•"/>
            </a:pPr>
            <a:r>
              <a:rPr lang="en-US" sz="1600" dirty="0" smtClean="0">
                <a:solidFill>
                  <a:schemeClr val="bg1"/>
                </a:solidFill>
                <a:latin typeface="Calibri" pitchFamily="34" charset="0"/>
              </a:rPr>
              <a:t>Technology (Information Freeway)</a:t>
            </a:r>
            <a:endParaRPr lang="en-US" sz="1600" b="0" dirty="0">
              <a:solidFill>
                <a:schemeClr val="bg1"/>
              </a:solidFill>
              <a:latin typeface="Calibri" pitchFamily="34" charset="0"/>
            </a:endParaRPr>
          </a:p>
          <a:p>
            <a:pPr>
              <a:buFont typeface="Arial" charset="0"/>
              <a:buChar char="•"/>
            </a:pPr>
            <a:r>
              <a:rPr lang="en-US" sz="1600" dirty="0">
                <a:solidFill>
                  <a:schemeClr val="bg1"/>
                </a:solidFill>
                <a:latin typeface="Calibri" pitchFamily="34" charset="0"/>
              </a:rPr>
              <a:t> New Immigrants</a:t>
            </a:r>
          </a:p>
          <a:p>
            <a:pPr algn="l" eaLnBrk="1" hangingPunct="1">
              <a:lnSpc>
                <a:spcPct val="100000"/>
              </a:lnSpc>
              <a:buFont typeface="Arial" charset="0"/>
              <a:buChar char="•"/>
            </a:pPr>
            <a:endParaRPr lang="en-US" sz="1600" b="0" dirty="0">
              <a:solidFill>
                <a:schemeClr val="bg1"/>
              </a:solidFill>
              <a:latin typeface="Calibri" pitchFamily="34" charset="0"/>
            </a:endParaRPr>
          </a:p>
        </p:txBody>
      </p:sp>
    </p:spTree>
    <p:extLst>
      <p:ext uri="{BB962C8B-B14F-4D97-AF65-F5344CB8AC3E}">
        <p14:creationId xmlns:p14="http://schemas.microsoft.com/office/powerpoint/2010/main" val="26222656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ving Foward Highway">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xmlns="" name="Moving Foward Highway" id="{B6335AD7-C3CA-4050-BCB6-720AFF2C4951}" vid="{1DE04000-1BFA-4A30-9828-1EEA866BE7C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Moving Foward Highway</Template>
  <TotalTime>1264</TotalTime>
  <Words>3260</Words>
  <Application>Microsoft Office PowerPoint</Application>
  <PresentationFormat>Custom</PresentationFormat>
  <Paragraphs>602</Paragraphs>
  <Slides>89</Slides>
  <Notes>5</Notes>
  <HiddenSlides>0</HiddenSlides>
  <MMClips>0</MMClips>
  <ScaleCrop>false</ScaleCrop>
  <HeadingPairs>
    <vt:vector size="4" baseType="variant">
      <vt:variant>
        <vt:lpstr>Theme</vt:lpstr>
      </vt:variant>
      <vt:variant>
        <vt:i4>1</vt:i4>
      </vt:variant>
      <vt:variant>
        <vt:lpstr>Slide Titles</vt:lpstr>
      </vt:variant>
      <vt:variant>
        <vt:i4>89</vt:i4>
      </vt:variant>
    </vt:vector>
  </HeadingPairs>
  <TitlesOfParts>
    <vt:vector size="90" baseType="lpstr">
      <vt:lpstr>Moving Foward Highway</vt:lpstr>
      <vt:lpstr>Chippewa Falls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Chippewa Falls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Chippewa Falls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Chippewa Falls</vt:lpstr>
      <vt:lpstr>PowerPoint Presentation</vt:lpstr>
      <vt:lpstr>PowerPoint Presentation</vt:lpstr>
      <vt:lpstr>PowerPoint Presentation</vt:lpstr>
      <vt:lpstr>PowerPoint Presentation</vt:lpstr>
      <vt:lpstr>PowerPoint Presentation</vt:lpstr>
      <vt:lpstr>PowerPoint Presentation</vt:lpstr>
      <vt:lpstr>Chippewa Falls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Rushford Peterson</dc:title>
  <dc:creator>Tom Tapper</dc:creator>
  <cp:lastModifiedBy>Gibson, Lisa M</cp:lastModifiedBy>
  <cp:revision>98</cp:revision>
  <cp:lastPrinted>2015-09-14T18:46:04Z</cp:lastPrinted>
  <dcterms:created xsi:type="dcterms:W3CDTF">2013-07-21T20:35:27Z</dcterms:created>
  <dcterms:modified xsi:type="dcterms:W3CDTF">2015-10-28T16:11:11Z</dcterms:modified>
</cp:coreProperties>
</file>